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2"/>
  </p:notesMasterIdLst>
  <p:sldIdLst>
    <p:sldId id="256" r:id="rId2"/>
    <p:sldId id="257" r:id="rId3"/>
    <p:sldId id="258" r:id="rId4"/>
    <p:sldId id="382" r:id="rId5"/>
    <p:sldId id="259" r:id="rId6"/>
    <p:sldId id="267" r:id="rId7"/>
    <p:sldId id="268" r:id="rId8"/>
    <p:sldId id="415" r:id="rId9"/>
    <p:sldId id="417" r:id="rId10"/>
    <p:sldId id="416" r:id="rId11"/>
    <p:sldId id="269" r:id="rId12"/>
    <p:sldId id="270" r:id="rId13"/>
    <p:sldId id="271" r:id="rId14"/>
    <p:sldId id="388" r:id="rId15"/>
    <p:sldId id="389" r:id="rId16"/>
    <p:sldId id="390" r:id="rId17"/>
    <p:sldId id="391" r:id="rId18"/>
    <p:sldId id="282" r:id="rId19"/>
    <p:sldId id="283" r:id="rId20"/>
    <p:sldId id="392" r:id="rId21"/>
    <p:sldId id="281" r:id="rId22"/>
    <p:sldId id="383" r:id="rId23"/>
    <p:sldId id="260" r:id="rId24"/>
    <p:sldId id="272" r:id="rId25"/>
    <p:sldId id="395" r:id="rId26"/>
    <p:sldId id="398" r:id="rId27"/>
    <p:sldId id="399" r:id="rId28"/>
    <p:sldId id="393" r:id="rId29"/>
    <p:sldId id="273" r:id="rId30"/>
    <p:sldId id="422" r:id="rId31"/>
    <p:sldId id="384" r:id="rId32"/>
    <p:sldId id="261" r:id="rId33"/>
    <p:sldId id="276" r:id="rId34"/>
    <p:sldId id="400" r:id="rId35"/>
    <p:sldId id="402" r:id="rId36"/>
    <p:sldId id="401" r:id="rId37"/>
    <p:sldId id="275" r:id="rId38"/>
    <p:sldId id="403" r:id="rId39"/>
    <p:sldId id="404" r:id="rId40"/>
    <p:sldId id="405" r:id="rId41"/>
    <p:sldId id="277" r:id="rId42"/>
    <p:sldId id="407" r:id="rId43"/>
    <p:sldId id="421" r:id="rId44"/>
    <p:sldId id="409" r:id="rId45"/>
    <p:sldId id="410" r:id="rId46"/>
    <p:sldId id="411" r:id="rId47"/>
    <p:sldId id="385" r:id="rId48"/>
    <p:sldId id="262" r:id="rId49"/>
    <p:sldId id="412" r:id="rId50"/>
    <p:sldId id="278" r:id="rId51"/>
    <p:sldId id="369" r:id="rId52"/>
    <p:sldId id="370" r:id="rId53"/>
    <p:sldId id="371" r:id="rId54"/>
    <p:sldId id="279" r:id="rId55"/>
    <p:sldId id="406" r:id="rId56"/>
    <p:sldId id="394" r:id="rId57"/>
    <p:sldId id="263" r:id="rId58"/>
    <p:sldId id="386" r:id="rId59"/>
    <p:sldId id="264" r:id="rId60"/>
    <p:sldId id="294" r:id="rId61"/>
    <p:sldId id="295" r:id="rId62"/>
    <p:sldId id="296" r:id="rId63"/>
    <p:sldId id="372" r:id="rId64"/>
    <p:sldId id="373" r:id="rId65"/>
    <p:sldId id="374" r:id="rId66"/>
    <p:sldId id="375" r:id="rId67"/>
    <p:sldId id="381" r:id="rId68"/>
    <p:sldId id="387" r:id="rId69"/>
    <p:sldId id="265" r:id="rId70"/>
    <p:sldId id="284" r:id="rId71"/>
    <p:sldId id="285" r:id="rId72"/>
    <p:sldId id="287" r:id="rId73"/>
    <p:sldId id="288" r:id="rId74"/>
    <p:sldId id="286" r:id="rId75"/>
    <p:sldId id="289" r:id="rId76"/>
    <p:sldId id="290" r:id="rId77"/>
    <p:sldId id="291" r:id="rId78"/>
    <p:sldId id="292" r:id="rId79"/>
    <p:sldId id="293" r:id="rId80"/>
    <p:sldId id="266" r:id="rId81"/>
    <p:sldId id="280" r:id="rId82"/>
    <p:sldId id="376" r:id="rId83"/>
    <p:sldId id="377" r:id="rId84"/>
    <p:sldId id="378" r:id="rId85"/>
    <p:sldId id="379" r:id="rId86"/>
    <p:sldId id="380" r:id="rId87"/>
    <p:sldId id="418" r:id="rId88"/>
    <p:sldId id="419" r:id="rId89"/>
    <p:sldId id="420" r:id="rId90"/>
    <p:sldId id="414" r:id="rId9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59" autoAdjust="0"/>
  </p:normalViewPr>
  <p:slideViewPr>
    <p:cSldViewPr snapToGrid="0">
      <p:cViewPr varScale="1">
        <p:scale>
          <a:sx n="87" d="100"/>
          <a:sy n="87" d="100"/>
        </p:scale>
        <p:origin x="66" y="1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6E4E-DFD3-4311-B867-0666F8C44D89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62729-2D6B-4640-AB14-394B6D6C3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7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arogozhnikov.github.io/2016/12/19/markov_chain_monte_carlo.html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解锁新姿势</a:t>
            </a:r>
            <a:r>
              <a:rPr lang="en-US" altLang="zh-CN" dirty="0"/>
              <a:t>,</a:t>
            </a:r>
            <a:r>
              <a:rPr lang="zh-CN" altLang="en-US" dirty="0"/>
              <a:t>打开新世界的大门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实时绘制</a:t>
            </a:r>
            <a:r>
              <a:rPr lang="en-US" altLang="zh-CN" dirty="0"/>
              <a:t>, </a:t>
            </a:r>
            <a:r>
              <a:rPr lang="zh-CN" altLang="en-US" dirty="0"/>
              <a:t>离线渲染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84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6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概率论回顾</a:t>
            </a:r>
            <a:r>
              <a:rPr lang="en-US" altLang="zh-CN" dirty="0"/>
              <a:t>:</a:t>
            </a:r>
            <a:r>
              <a:rPr lang="zh-CN" altLang="en-US" dirty="0"/>
              <a:t>特朗普支持率</a:t>
            </a:r>
            <a:endParaRPr lang="en-US" altLang="zh-CN" dirty="0"/>
          </a:p>
          <a:p>
            <a:r>
              <a:rPr lang="zh-CN" altLang="en-US" dirty="0"/>
              <a:t>估计积分</a:t>
            </a:r>
            <a:r>
              <a:rPr lang="en-US" altLang="zh-CN" dirty="0"/>
              <a:t>:F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0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假设用建筑群密度来定义 吃鸡缩圈中心点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979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圆的面积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02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分桶</a:t>
            </a:r>
            <a:r>
              <a:rPr lang="en-US" altLang="zh-CN" dirty="0"/>
              <a:t>, rejection sampling, </a:t>
            </a:r>
            <a:r>
              <a:rPr lang="zh-CN" altLang="en-US" dirty="0"/>
              <a:t>每次独立采样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259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919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离散马尔科夫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0714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可能会发生的一定会发生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982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Hastings term: </a:t>
            </a:r>
            <a:r>
              <a:rPr lang="zh-CN" altLang="en-US" dirty="0"/>
              <a:t>转移矩阵</a:t>
            </a:r>
            <a:endParaRPr lang="en-US" altLang="zh-CN" dirty="0"/>
          </a:p>
          <a:p>
            <a:r>
              <a:rPr lang="zh-CN" altLang="en-US" dirty="0"/>
              <a:t>分布函数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27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PBR</a:t>
            </a:r>
            <a:r>
              <a:rPr lang="zh-CN" altLang="en-US" dirty="0"/>
              <a:t>中的例子</a:t>
            </a:r>
            <a:r>
              <a:rPr lang="en-US" altLang="zh-CN" dirty="0"/>
              <a:t>: </a:t>
            </a:r>
            <a:r>
              <a:rPr lang="zh-CN" altLang="en-US" dirty="0"/>
              <a:t>分桶</a:t>
            </a:r>
            <a:r>
              <a:rPr lang="en-US" altLang="zh-CN" dirty="0"/>
              <a:t>, </a:t>
            </a:r>
            <a:r>
              <a:rPr lang="zh-CN" altLang="en-US" dirty="0"/>
              <a:t>左右随机游走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473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主要讲三个内容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979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1w</a:t>
            </a:r>
            <a:r>
              <a:rPr lang="zh-CN" altLang="en-US" dirty="0"/>
              <a:t>次和</a:t>
            </a:r>
            <a:r>
              <a:rPr lang="en-US" altLang="zh-CN" dirty="0"/>
              <a:t>30w</a:t>
            </a:r>
            <a:r>
              <a:rPr lang="zh-CN" altLang="en-US" dirty="0"/>
              <a:t>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036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http://arogozhnikov.github.io/2016/12/19/markov_chain_monte_carlo.html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325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用经典物理理解一下</a:t>
            </a:r>
            <a:r>
              <a:rPr lang="en-US" altLang="zh-CN" dirty="0"/>
              <a:t>:</a:t>
            </a:r>
            <a:r>
              <a:rPr lang="zh-CN" altLang="en-US" dirty="0"/>
              <a:t>能量</a:t>
            </a:r>
            <a:r>
              <a:rPr lang="en-US" altLang="zh-CN" dirty="0"/>
              <a:t>, Hamilton </a:t>
            </a:r>
            <a:r>
              <a:rPr lang="zh-CN" altLang="en-US" dirty="0"/>
              <a:t>算符</a:t>
            </a:r>
            <a:r>
              <a:rPr lang="en-US" altLang="zh-CN" dirty="0"/>
              <a:t>, </a:t>
            </a:r>
            <a:r>
              <a:rPr lang="zh-CN" altLang="en-US" dirty="0"/>
              <a:t>薛定谔方程</a:t>
            </a:r>
            <a:endParaRPr lang="en-US" altLang="zh-CN" dirty="0"/>
          </a:p>
          <a:p>
            <a:r>
              <a:rPr lang="en-US" altLang="zh-CN" dirty="0"/>
              <a:t>Phase space, </a:t>
            </a:r>
            <a:r>
              <a:rPr lang="zh-CN" altLang="en-US" dirty="0"/>
              <a:t>辛几何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046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数值模拟从一个点运动到另一个点</a:t>
            </a:r>
            <a:r>
              <a:rPr lang="en-US" altLang="zh-CN" dirty="0"/>
              <a:t>;</a:t>
            </a:r>
            <a:r>
              <a:rPr lang="zh-CN" altLang="en-US" dirty="0"/>
              <a:t>需要求积分</a:t>
            </a:r>
            <a:r>
              <a:rPr lang="en-US" altLang="zh-CN" dirty="0"/>
              <a:t>; leapfrog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6389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数学上</a:t>
            </a:r>
            <a:r>
              <a:rPr lang="en-US" altLang="zh-CN" dirty="0"/>
              <a:t>: </a:t>
            </a:r>
            <a:r>
              <a:rPr lang="zh-CN" altLang="en-US" dirty="0"/>
              <a:t>散度为零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4158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367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能级</a:t>
            </a:r>
            <a:r>
              <a:rPr lang="en-US" altLang="zh-CN" dirty="0"/>
              <a:t>, </a:t>
            </a:r>
            <a:r>
              <a:rPr lang="zh-CN" altLang="en-US" dirty="0"/>
              <a:t>玻尔兹曼分布</a:t>
            </a:r>
            <a:r>
              <a:rPr lang="en-US" altLang="zh-CN" dirty="0"/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不展开了</a:t>
            </a:r>
            <a:r>
              <a:rPr lang="en-US" altLang="zh-CN" dirty="0"/>
              <a:t>, </a:t>
            </a:r>
            <a:r>
              <a:rPr lang="zh-CN" altLang="en-US" dirty="0"/>
              <a:t>详细看</a:t>
            </a:r>
            <a:r>
              <a:rPr lang="en-US" altLang="zh-CN" dirty="0"/>
              <a:t>note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1695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4606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无限维蒙特卡洛积分</a:t>
            </a:r>
            <a:r>
              <a:rPr lang="en-US" altLang="zh-CN" dirty="0"/>
              <a:t>, </a:t>
            </a:r>
            <a:r>
              <a:rPr lang="zh-CN" altLang="en-US" dirty="0"/>
              <a:t>路径上的一个点就是个</a:t>
            </a:r>
            <a:r>
              <a:rPr lang="en-US" altLang="zh-CN" dirty="0"/>
              <a:t>sample</a:t>
            </a:r>
          </a:p>
          <a:p>
            <a:r>
              <a:rPr lang="zh-CN" altLang="en-US" dirty="0"/>
              <a:t>给定入射方向给我一个出射方向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给定出射入射方向给我一个</a:t>
            </a:r>
            <a:r>
              <a:rPr lang="en-US" altLang="zh-CN" dirty="0"/>
              <a:t>pdf;</a:t>
            </a:r>
          </a:p>
          <a:p>
            <a:r>
              <a:rPr lang="zh-CN" altLang="en-US" dirty="0"/>
              <a:t>给定出射入射方向给我反射率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847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Shape 20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6" name="Shape 20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2009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markdown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88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Shape 20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0" name="Shape 20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9649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Shape 20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6" name="Shape 20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7253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画个比较难的路径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24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加权平均</a:t>
            </a:r>
            <a:endParaRPr lang="en-US" altLang="zh-CN" dirty="0"/>
          </a:p>
          <a:p>
            <a:r>
              <a:rPr lang="en-US" altLang="zh-CN" dirty="0"/>
              <a:t>Multiple Importance sampling</a:t>
            </a:r>
            <a:r>
              <a:rPr lang="zh-CN" altLang="en-US" dirty="0"/>
              <a:t>实现起来要比单向的</a:t>
            </a:r>
            <a:r>
              <a:rPr lang="en-US" altLang="zh-CN" dirty="0" err="1"/>
              <a:t>pathtracer</a:t>
            </a:r>
            <a:r>
              <a:rPr lang="zh-CN" altLang="en-US" dirty="0"/>
              <a:t>难很多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5222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左边是</a:t>
            </a:r>
            <a:r>
              <a:rPr lang="en-US" altLang="zh-CN" dirty="0" err="1"/>
              <a:t>smallpt</a:t>
            </a:r>
            <a:r>
              <a:rPr lang="en-US" altLang="zh-CN" dirty="0"/>
              <a:t>, </a:t>
            </a:r>
            <a:r>
              <a:rPr lang="zh-CN" altLang="en-US" dirty="0"/>
              <a:t>右边是我前几天赶出来的</a:t>
            </a:r>
            <a:r>
              <a:rPr lang="en-US" altLang="zh-CN" dirty="0" err="1"/>
              <a:t>bdpt</a:t>
            </a:r>
            <a:r>
              <a:rPr lang="en-US" altLang="zh-CN" dirty="0"/>
              <a:t>, </a:t>
            </a:r>
            <a:r>
              <a:rPr lang="zh-CN" altLang="en-US" dirty="0"/>
              <a:t>我觉得</a:t>
            </a:r>
            <a:r>
              <a:rPr lang="en-US" altLang="zh-CN" dirty="0" err="1"/>
              <a:t>bdpt</a:t>
            </a:r>
            <a:r>
              <a:rPr lang="zh-CN" altLang="en-US" dirty="0"/>
              <a:t>好难弄</a:t>
            </a:r>
            <a:r>
              <a:rPr lang="en-US" altLang="zh-CN" dirty="0"/>
              <a:t>, </a:t>
            </a:r>
            <a:r>
              <a:rPr lang="zh-CN" altLang="en-US" dirty="0"/>
              <a:t>效果上看起来还是不一致</a:t>
            </a:r>
            <a:r>
              <a:rPr lang="en-US" altLang="zh-CN" dirty="0"/>
              <a:t>, </a:t>
            </a:r>
            <a:r>
              <a:rPr lang="zh-CN" altLang="en-US" dirty="0"/>
              <a:t>暗了很多</a:t>
            </a:r>
            <a:r>
              <a:rPr lang="en-US" altLang="zh-CN" dirty="0"/>
              <a:t>, </a:t>
            </a:r>
            <a:r>
              <a:rPr lang="zh-CN" altLang="en-US" dirty="0"/>
              <a:t>可能有些</a:t>
            </a:r>
            <a:r>
              <a:rPr lang="en-US" altLang="zh-CN" dirty="0"/>
              <a:t>pdf</a:t>
            </a:r>
            <a:r>
              <a:rPr lang="zh-CN" altLang="en-US" dirty="0"/>
              <a:t>没搞好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3736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Sample space </a:t>
            </a:r>
            <a:r>
              <a:rPr lang="zh-CN" altLang="en-US" dirty="0"/>
              <a:t>一个点就对应一条路径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40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8280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文章的核心内容是对</a:t>
            </a:r>
            <a:r>
              <a:rPr lang="en-US" altLang="zh-CN" dirty="0"/>
              <a:t>visibility</a:t>
            </a:r>
            <a:r>
              <a:rPr lang="zh-CN" altLang="en-US" dirty="0"/>
              <a:t>求导</a:t>
            </a:r>
            <a:r>
              <a:rPr lang="en-US" altLang="zh-CN" dirty="0"/>
              <a:t>, </a:t>
            </a:r>
            <a:r>
              <a:rPr lang="zh-CN" altLang="en-US" dirty="0"/>
              <a:t>对</a:t>
            </a:r>
            <a:r>
              <a:rPr lang="en-US" altLang="zh-CN" dirty="0"/>
              <a:t>edge</a:t>
            </a:r>
            <a:r>
              <a:rPr lang="zh-CN" altLang="en-US" dirty="0"/>
              <a:t>进行</a:t>
            </a:r>
            <a:r>
              <a:rPr lang="en-US" altLang="zh-CN" dirty="0"/>
              <a:t>Importance sampling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4821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30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梯度下降</a:t>
            </a:r>
            <a:r>
              <a:rPr lang="en-US" altLang="zh-CN" dirty="0"/>
              <a:t>: </a:t>
            </a:r>
            <a:r>
              <a:rPr lang="zh-CN" altLang="en-US" dirty="0"/>
              <a:t>调整投影仪梯度下降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91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790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Shape 21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3" name="Shape 21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9533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319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Heviside</a:t>
            </a:r>
            <a:r>
              <a:rPr lang="en-US" altLang="zh-CN" dirty="0"/>
              <a:t> function, </a:t>
            </a:r>
            <a:r>
              <a:rPr lang="zh-CN" altLang="en-US" dirty="0"/>
              <a:t>直线方程</a:t>
            </a:r>
          </a:p>
          <a:p>
            <a:r>
              <a:rPr lang="en-US" altLang="zh-CN" dirty="0"/>
              <a:t>Delta function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850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平面方程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1433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这里涉及许多知识点</a:t>
            </a:r>
            <a:r>
              <a:rPr lang="en-US" altLang="zh-CN" dirty="0"/>
              <a:t>, </a:t>
            </a:r>
            <a:r>
              <a:rPr lang="zh-CN" altLang="en-US" dirty="0"/>
              <a:t>可以看</a:t>
            </a:r>
            <a:r>
              <a:rPr lang="en-US" altLang="zh-CN" dirty="0"/>
              <a:t>notes</a:t>
            </a:r>
            <a:r>
              <a:rPr lang="zh-CN" altLang="en-US" dirty="0"/>
              <a:t>了解一下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233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23464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这里很多是原作者的</a:t>
            </a:r>
            <a:r>
              <a:rPr lang="en-US" altLang="zh-CN" dirty="0"/>
              <a:t>PPT, </a:t>
            </a:r>
            <a:r>
              <a:rPr lang="zh-CN" altLang="en-US" dirty="0"/>
              <a:t>这里我发现自己不能讲的更好</a:t>
            </a:r>
            <a:r>
              <a:rPr lang="en-US" altLang="zh-CN" dirty="0"/>
              <a:t>, </a:t>
            </a:r>
            <a:r>
              <a:rPr lang="zh-CN" altLang="en-US" dirty="0"/>
              <a:t>所以直接就复制了原作的</a:t>
            </a:r>
            <a:r>
              <a:rPr lang="en-US" altLang="zh-CN" dirty="0"/>
              <a:t>PPT</a:t>
            </a:r>
            <a:r>
              <a:rPr lang="zh-CN" altLang="en-US" dirty="0"/>
              <a:t>的部分内容</a:t>
            </a:r>
            <a:endParaRPr lang="en-US" altLang="zh-CN" dirty="0"/>
          </a:p>
          <a:p>
            <a:r>
              <a:rPr lang="en-US" altLang="zh-CN" dirty="0" err="1"/>
              <a:t>Pathtracing</a:t>
            </a:r>
            <a:r>
              <a:rPr lang="zh-CN" altLang="en-US" dirty="0"/>
              <a:t>很简单</a:t>
            </a:r>
            <a:r>
              <a:rPr lang="en-US" altLang="zh-CN" dirty="0"/>
              <a:t>, </a:t>
            </a:r>
            <a:r>
              <a:rPr lang="zh-CN" altLang="en-US" dirty="0"/>
              <a:t>但是</a:t>
            </a:r>
            <a:endParaRPr lang="en-US" altLang="zh-CN" dirty="0"/>
          </a:p>
          <a:p>
            <a:r>
              <a:rPr lang="zh-CN" altLang="en-US" dirty="0"/>
              <a:t>世界上还不存在比较鲁棒的</a:t>
            </a:r>
            <a:r>
              <a:rPr lang="en-US" altLang="zh-CN" dirty="0" err="1"/>
              <a:t>pathtracer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145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路径空间贡献的变化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9111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我们希望样本点都在贡献比较亮的地方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023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MLT</a:t>
            </a:r>
            <a:r>
              <a:rPr lang="zh-CN" altLang="en-US" dirty="0"/>
              <a:t>是各向同性的</a:t>
            </a:r>
            <a:r>
              <a:rPr lang="en-US" altLang="zh-CN" dirty="0"/>
              <a:t>random walk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8281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892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我们希望我们的</a:t>
            </a:r>
            <a:r>
              <a:rPr lang="en-US" altLang="zh-CN" dirty="0"/>
              <a:t>random walk</a:t>
            </a:r>
            <a:r>
              <a:rPr lang="zh-CN" altLang="en-US" dirty="0"/>
              <a:t>的分布是各向异性</a:t>
            </a:r>
            <a:r>
              <a:rPr lang="en-US" altLang="zh-CN" dirty="0"/>
              <a:t>, </a:t>
            </a:r>
            <a:r>
              <a:rPr lang="zh-CN" altLang="en-US" dirty="0"/>
              <a:t>局部符合目标分布的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862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单次采样只能踩到一个样本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2046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二次逼近可以在局部近似原始分布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4784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HMC</a:t>
            </a:r>
            <a:r>
              <a:rPr lang="zh-CN" altLang="en-US" dirty="0"/>
              <a:t>来模拟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  <a:r>
              <a:rPr lang="en-US" altLang="zh-CN" dirty="0"/>
              <a:t>HMC</a:t>
            </a:r>
            <a:r>
              <a:rPr lang="zh-CN" altLang="en-US" dirty="0"/>
              <a:t>需要求一个积分</a:t>
            </a:r>
            <a:r>
              <a:rPr lang="en-US" altLang="zh-CN" dirty="0"/>
              <a:t>, </a:t>
            </a:r>
            <a:r>
              <a:rPr lang="zh-CN" altLang="en-US" dirty="0"/>
              <a:t>每个步长都要做</a:t>
            </a:r>
            <a:r>
              <a:rPr lang="en-US" altLang="zh-CN" dirty="0"/>
              <a:t>raytracing, </a:t>
            </a:r>
            <a:r>
              <a:rPr lang="zh-CN" altLang="en-US" dirty="0"/>
              <a:t>接受不了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7307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二次逼近在局部上使得</a:t>
            </a:r>
            <a:r>
              <a:rPr lang="en-US" altLang="zh-CN" dirty="0"/>
              <a:t>HMC</a:t>
            </a:r>
            <a:r>
              <a:rPr lang="zh-CN" altLang="en-US" dirty="0"/>
              <a:t>的模拟过程有解析解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750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3727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这些算法都只需要十几二十行代码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77258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圆环上跑出界的被我干掉了</a:t>
            </a:r>
            <a:r>
              <a:rPr lang="en-US" altLang="zh-CN" dirty="0"/>
              <a:t>, </a:t>
            </a:r>
            <a:r>
              <a:rPr lang="zh-CN" altLang="en-US" dirty="0"/>
              <a:t>所以留下来的</a:t>
            </a:r>
            <a:r>
              <a:rPr lang="en-US" altLang="zh-CN" dirty="0"/>
              <a:t>sample</a:t>
            </a:r>
            <a:r>
              <a:rPr lang="zh-CN" altLang="en-US" dirty="0"/>
              <a:t>很少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8871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出</a:t>
            </a:r>
            <a:r>
              <a:rPr lang="en-US" altLang="zh-CN" dirty="0"/>
              <a:t>bug</a:t>
            </a:r>
            <a:r>
              <a:rPr lang="zh-CN" altLang="en-US" dirty="0"/>
              <a:t>了</a:t>
            </a:r>
            <a:r>
              <a:rPr lang="en-US" altLang="zh-CN" dirty="0"/>
              <a:t>? </a:t>
            </a:r>
            <a:r>
              <a:rPr lang="zh-CN" altLang="en-US" dirty="0"/>
              <a:t>我来圆一下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6422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卡里面逃不出去了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32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复习下微积分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442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过几天</a:t>
            </a:r>
            <a:r>
              <a:rPr lang="en-US" altLang="zh-CN" dirty="0" err="1"/>
              <a:t>siggraph</a:t>
            </a:r>
            <a:r>
              <a:rPr lang="zh-CN" altLang="en-US" dirty="0"/>
              <a:t>上大神们会讲这方面内容</a:t>
            </a:r>
            <a:r>
              <a:rPr lang="en-US" altLang="zh-CN" dirty="0"/>
              <a:t>, </a:t>
            </a:r>
            <a:r>
              <a:rPr lang="zh-CN" altLang="en-US" dirty="0"/>
              <a:t>有兴趣的可以去看看</a:t>
            </a:r>
            <a:r>
              <a:rPr lang="en-US" altLang="zh-CN" dirty="0"/>
              <a:t>, </a:t>
            </a:r>
            <a:r>
              <a:rPr lang="zh-CN" altLang="en-US" dirty="0"/>
              <a:t>这里只负责带大家到新世界的门口</a:t>
            </a:r>
            <a:r>
              <a:rPr lang="en-US" altLang="zh-CN" dirty="0"/>
              <a:t>, </a:t>
            </a:r>
            <a:r>
              <a:rPr lang="zh-CN" altLang="en-US" dirty="0"/>
              <a:t>要不要进去看看呢</a:t>
            </a:r>
            <a:r>
              <a:rPr lang="en-US" altLang="zh-CN" dirty="0"/>
              <a:t>?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72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求导法则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730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泰勒展开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7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多变量</a:t>
            </a:r>
            <a:r>
              <a:rPr lang="en-US" altLang="zh-CN" dirty="0"/>
              <a:t>, </a:t>
            </a:r>
            <a:r>
              <a:rPr lang="zh-CN" altLang="en-US" dirty="0"/>
              <a:t>梯度</a:t>
            </a:r>
            <a:r>
              <a:rPr lang="en-US" altLang="zh-CN" dirty="0"/>
              <a:t>, hessian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8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F252B-CB11-4A44-B141-977AF78D5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6E6E09-A87C-4D41-8F0E-B84145F60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9B4020-A0BA-4D01-BBCC-19FEF5A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E15837-566B-49ED-88C7-6C674AC7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2FCBE-E648-47A2-8D66-58CFF164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7C06-898C-4D75-8380-D34BEE0C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139FF4-B47F-4A22-B410-D7F163D04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EA5579-F512-43DE-9A25-55A6B02B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33C50-FEBD-4023-8FDC-1D9C1B22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C29EB3-D595-4087-80C5-4C0339C3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32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A7E287-E7FD-4963-A24F-51DAB95953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3D3FA5-C9D5-4A02-BC8B-726A9CC3B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7A4BD-7331-46AB-B487-27EC562D9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9511B-FD1B-44F3-BF54-A615E72A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E1BDC-1A5F-4051-B300-5DF7E467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4086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3D19-FEC4-40E5-8FAC-9CB130EA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67BB7-85C5-45AD-816F-F2BDE0AB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8095-EAF8-4116-8C47-CE0E38B6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33A6A-A96D-4961-8DD6-5E4D4A40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7E698-9D1A-43AD-99B0-E57BF0A6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8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2D726-5E58-448C-8580-28E1EF92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152E9-C061-4FAB-988B-A1AE281E4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5A91E-5BBA-4CBF-A440-34563F83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A5DAA-01AD-4C95-8E03-C4DC3C9C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F691A-D909-4196-AAD4-9E33D07A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86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4A63-B0F1-4C41-8FBE-2B0627CD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64F12-51EF-449D-AB3C-461340668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837A27-61E7-4C00-B2C3-B5C316466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2F3DB8-6FE2-447E-B742-F3AB82FD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07B921-6964-4C0C-8E82-ED42EE0F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216F56-8804-44B6-A99E-5C21A3D8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5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634DA-31AF-4E1E-86C7-59A3A041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33F352-317D-40BB-A25A-7D4CC165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D5C7AA-E5B9-4B4D-A4FB-8A75FF856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10946C-6D31-466D-B294-6A79D2459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1AAA30-124C-46A9-B557-C7E718A9D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716B18-1FE0-48A0-86C8-1BAD1111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55F8F7-30EB-4CAD-8DE8-23A40E46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23B43D-D4DA-424A-B51B-704864AE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5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8CB62-16D4-41D9-8197-C79434B5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6F50-48B8-4C61-9AEA-A3129EF6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624D82-9F97-4382-A782-89AD1AE0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2DA998-B45F-4356-89FC-36071BBB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40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F489CF-0A1F-4413-B05E-F20B04C8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9B3738-F7F3-434C-90E9-0926036BD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35B25-F5DB-40EF-985D-087866EB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38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ACCE0-654A-4EBD-812E-DDDAA01E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4AF37-40EB-4761-B83E-1F057B85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D4A5D7-8104-4B1B-8F19-D6FAE553B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5D59B4-52D1-442B-9DBD-8847365C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5E577-FC20-4E6B-8483-1E76A659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C4A9C5-6DF6-4961-8B35-E2E6FBB2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6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7F3B5-4A68-4831-9B03-536674F5C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E3CDFF-227B-4B53-AEB6-E1CA2562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260BB-2B79-4794-ABAE-98BD3ADD6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CAB9B8-EDE4-401B-9D31-81BA2C27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57B420-1971-45A7-A71A-293D802B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C6BEF6-F2E7-4B09-A90E-EA157DCF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30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5835BD-BF70-4CDB-8DB2-2B74D8A2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A80536-9A61-4E77-8017-6434FE38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CA87-2A72-4B20-883D-BE2A68D0E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12B1D-C1E0-4F30-A869-C723292234FB}" type="datetimeFigureOut">
              <a:rPr lang="zh-CN" altLang="en-US" smtClean="0"/>
              <a:t>2020/8/20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B13D9-3B25-49F9-942D-74F70348D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C81D97-31D0-48C2-9ECC-4E12D00DF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9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ozhiyuan/notebook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microsoft.com/office/2007/relationships/media" Target="../media/media2.mp4"/><Relationship Id="rId7" Type="http://schemas.openxmlformats.org/officeDocument/2006/relationships/image" Target="../media/image4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8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50.png"/><Relationship Id="rId4" Type="http://schemas.openxmlformats.org/officeDocument/2006/relationships/image" Target="../media/image42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2.cs.sfu.ca/~haoz/pubs/olson_zhang_eg06.pdf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1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5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32C83-49B9-4C9C-8680-9D6D97FCF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可微图形学</a:t>
            </a:r>
            <a:r>
              <a:rPr lang="en-US" altLang="zh-CN" dirty="0"/>
              <a:t>(</a:t>
            </a:r>
            <a:r>
              <a:rPr lang="zh-CN" altLang="en-US" dirty="0"/>
              <a:t>渲染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4FC51-AEB0-457A-84BB-5B5837491B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4300" dirty="0"/>
              <a:t>-</a:t>
            </a:r>
            <a:r>
              <a:rPr lang="zh-CN" altLang="en-US" sz="4300" dirty="0"/>
              <a:t>新手视角</a:t>
            </a:r>
            <a:endParaRPr lang="en-US" altLang="zh-CN" sz="4300" dirty="0"/>
          </a:p>
          <a:p>
            <a:endParaRPr lang="en-US" altLang="zh-CN" sz="1300" dirty="0"/>
          </a:p>
          <a:p>
            <a:r>
              <a:rPr lang="zh-CN" altLang="en-US" sz="1900" dirty="0"/>
              <a:t>罗志渊</a:t>
            </a:r>
            <a:endParaRPr lang="en-US" altLang="zh-CN" sz="1900" dirty="0"/>
          </a:p>
          <a:p>
            <a:r>
              <a:rPr lang="en-US" altLang="zh-CN" sz="1900" dirty="0"/>
              <a:t> </a:t>
            </a:r>
            <a:r>
              <a:rPr lang="zh-CN" altLang="en-US" sz="1900" dirty="0"/>
              <a:t>雷火工作室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A4A300E-3501-4E89-B9FD-3FCBE5C0EF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39250" y="3921125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7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0CC53DB-E722-441B-91D9-45CB9A6F4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49" y="1946895"/>
            <a:ext cx="5685333" cy="70869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C843D6-F746-48B4-A6E1-714678773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66" y="2944519"/>
            <a:ext cx="3875849" cy="9689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B9CD53-4C73-48B3-9134-C1E718910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7929"/>
            <a:ext cx="4227035" cy="9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0B160-063B-4F37-8F30-4056D083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符号计算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230CC5-86BA-4C88-A81A-243ECB21D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93" y="1679321"/>
            <a:ext cx="6863797" cy="4351338"/>
          </a:xfrm>
        </p:spPr>
      </p:pic>
    </p:spTree>
    <p:extLst>
      <p:ext uri="{BB962C8B-B14F-4D97-AF65-F5344CB8AC3E}">
        <p14:creationId xmlns:p14="http://schemas.microsoft.com/office/powerpoint/2010/main" val="290322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65063-9636-4A79-9318-FC474F4E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数值计算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9B7A3C-621D-4390-B690-DEA27B3B5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9B7A3C-621D-4390-B690-DEA27B3B5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786AE4-13FA-4DA5-B26E-33DA0E851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58557"/>
              </p:ext>
            </p:extLst>
          </p:nvPr>
        </p:nvGraphicFramePr>
        <p:xfrm>
          <a:off x="1790472" y="2781528"/>
          <a:ext cx="8744292" cy="3783536"/>
        </p:xfrm>
        <a:graphic>
          <a:graphicData uri="http://schemas.openxmlformats.org/drawingml/2006/table">
            <a:tbl>
              <a:tblPr/>
              <a:tblGrid>
                <a:gridCol w="4372146">
                  <a:extLst>
                    <a:ext uri="{9D8B030D-6E8A-4147-A177-3AD203B41FA5}">
                      <a16:colId xmlns:a16="http://schemas.microsoft.com/office/drawing/2014/main" val="2535296174"/>
                    </a:ext>
                  </a:extLst>
                </a:gridCol>
                <a:gridCol w="4372146">
                  <a:extLst>
                    <a:ext uri="{9D8B030D-6E8A-4147-A177-3AD203B41FA5}">
                      <a16:colId xmlns:a16="http://schemas.microsoft.com/office/drawing/2014/main" val="1893619657"/>
                    </a:ext>
                  </a:extLst>
                </a:gridCol>
              </a:tblGrid>
              <a:tr h="456861">
                <a:tc>
                  <a:txBody>
                    <a:bodyPr/>
                    <a:lstStyle/>
                    <a:p>
                      <a:pPr algn="l"/>
                      <a:r>
                        <a:rPr lang="en-US" cap="all" dirty="0">
                          <a:effectLst/>
                        </a:rPr>
                        <a:t>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zh-CN" b="0" i="0" cap="all" dirty="0">
                          <a:effectLst/>
                        </a:rPr>
                        <a:t>Exp’(0)</a:t>
                      </a:r>
                      <a:endParaRPr lang="zh-CN" altLang="en-US" b="0" i="0" cap="all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897208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1e-3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1.000000166666681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04202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1e-4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1.00000000166689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951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1e-5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1.000000000012102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295783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1e-6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0.9999999999732444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83729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1e-7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dirty="0">
                          <a:effectLst/>
                        </a:rPr>
                        <a:t>0.9999999994736439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4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801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二元数</m:t>
                    </m:r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36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≠0,</m:t>
                        </m:r>
                        <m:sSup>
                          <m:sSupPr>
                            <m:ctrlP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zh-CN" altLang="en-US" sz="3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altLang="zh-CN" sz="3600" dirty="0"/>
              </a:p>
              <a:p>
                <a:r>
                  <a:rPr lang="zh-CN" altLang="en-US" sz="3600" dirty="0">
                    <a:solidFill>
                      <a:schemeClr val="bg2"/>
                    </a:solidFill>
                  </a:rPr>
                  <a:t>加法</a:t>
                </a:r>
                <a:r>
                  <a:rPr lang="en-US" altLang="zh-CN" sz="3600" dirty="0">
                    <a:solidFill>
                      <a:schemeClr val="bg2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36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>
                  <a:solidFill>
                    <a:schemeClr val="bg2"/>
                  </a:solidFill>
                </a:endParaRPr>
              </a:p>
              <a:p>
                <a:r>
                  <a:rPr lang="zh-CN" altLang="en-US" sz="3600" dirty="0">
                    <a:solidFill>
                      <a:schemeClr val="bg2"/>
                    </a:solidFill>
                  </a:rPr>
                  <a:t>乘法</a:t>
                </a:r>
                <a:r>
                  <a:rPr lang="en-US" altLang="zh-CN" sz="3600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n-US" altLang="zh-CN" sz="36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>
                  <a:solidFill>
                    <a:schemeClr val="bg2"/>
                  </a:solidFill>
                </a:endParaRPr>
              </a:p>
              <a:p>
                <a:r>
                  <a:rPr lang="zh-CN" altLang="en-US" sz="3600" dirty="0">
                    <a:solidFill>
                      <a:schemeClr val="bg2"/>
                    </a:solidFill>
                  </a:rPr>
                  <a:t>除法</a:t>
                </a:r>
                <a:r>
                  <a:rPr lang="en-US" altLang="zh-CN" sz="3600" dirty="0">
                    <a:solidFill>
                      <a:schemeClr val="bg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zh-CN" altLang="en-US" sz="3600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zh-CN" altLang="en-US" sz="3600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</m:num>
                      <m:den>
                        <m:sSup>
                          <m:sSupPr>
                            <m:ctrlPr>
                              <a:rPr lang="zh-CN" altLang="en-US" sz="36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3600" i="0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3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600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zh-CN" altLang="en-US" sz="3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69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二元数</m:t>
                    </m:r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36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≠0,</m:t>
                        </m:r>
                        <m:sSup>
                          <m:sSupPr>
                            <m:ctrlP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zh-CN" altLang="en-US" sz="3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altLang="zh-CN" sz="3600" dirty="0"/>
              </a:p>
              <a:p>
                <a:r>
                  <a:rPr lang="zh-CN" altLang="en-US" sz="3600" dirty="0"/>
                  <a:t>加法</a:t>
                </a:r>
                <a:r>
                  <a:rPr lang="en-US" altLang="zh-CN" sz="3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/>
              </a:p>
              <a:p>
                <a:r>
                  <a:rPr lang="zh-CN" altLang="en-US" sz="3600" dirty="0"/>
                  <a:t>乘法</a:t>
                </a:r>
                <a:r>
                  <a:rPr lang="en-US" altLang="zh-CN" sz="3600" dirty="0"/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/>
              </a:p>
              <a:p>
                <a:r>
                  <a:rPr lang="zh-CN" altLang="en-US" sz="3600" dirty="0"/>
                  <a:t>除法</a:t>
                </a:r>
                <a:r>
                  <a:rPr lang="en-US" altLang="zh-CN" sz="36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zh-CN" altLang="en-US" sz="3600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zh-CN" altLang="en-US" sz="3600" i="0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𝑎𝑑</m:t>
                        </m:r>
                      </m:num>
                      <m:den>
                        <m:sSup>
                          <m:sSupPr>
                            <m:ctrlP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3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36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600" i="0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zh-CN" alt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59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函数求值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乘法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合成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0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zh-CN" altLang="en-US" i="0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0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函数求值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乘法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b="1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b="1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合成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0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zh-CN" altLang="en-US" i="0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846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函数求值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乘法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合成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0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zh-CN" altLang="en-US" b="1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zh-CN" altLang="en-US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zh-CN" altLang="en-US" b="1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39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38AAE-0CAF-4C28-9655-AB3329E5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AD/Forward Mode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8DC22B-F40B-410B-8F38-1E3917E58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90" y="1690688"/>
            <a:ext cx="3147553" cy="418669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96F5B5-9037-42BD-8055-C782D81D871D}"/>
                  </a:ext>
                </a:extLst>
              </p:cNvPr>
              <p:cNvSpPr txBox="1"/>
              <p:nvPr/>
            </p:nvSpPr>
            <p:spPr>
              <a:xfrm>
                <a:off x="838200" y="2162803"/>
                <a:ext cx="500209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600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36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3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96F5B5-9037-42BD-8055-C782D81D8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2803"/>
                <a:ext cx="500209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59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9B954-B90E-4028-9511-4334B357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AD/Reverse Mode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3DE296F-2FAD-41B7-ADBD-BFC53F7A3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3DE296F-2FAD-41B7-ADBD-BFC53F7A3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A0399E7-22AF-433D-8AF2-8DA8B11F6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76" y="1825625"/>
            <a:ext cx="3736538" cy="41550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C50AE3-DB5F-44DD-8004-A8FF8FC6D170}"/>
                  </a:ext>
                </a:extLst>
              </p:cNvPr>
              <p:cNvSpPr txBox="1"/>
              <p:nvPr/>
            </p:nvSpPr>
            <p:spPr>
              <a:xfrm>
                <a:off x="6894972" y="6176963"/>
                <a:ext cx="29407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𝑥𝑦</m:t>
                      </m:r>
                      <m:func>
                        <m:fun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C50AE3-DB5F-44DD-8004-A8FF8FC6D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972" y="6176963"/>
                <a:ext cx="2940745" cy="369332"/>
              </a:xfrm>
              <a:prstGeom prst="rect">
                <a:avLst/>
              </a:prstGeom>
              <a:blipFill>
                <a:blip r:embed="rId4"/>
                <a:stretch>
                  <a:fillRect l="-4149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51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/>
              <a:t>自动微分</a:t>
            </a:r>
            <a:r>
              <a:rPr lang="en-US" altLang="zh-CN" b="1" dirty="0"/>
              <a:t>(Automatic Differentiation)</a:t>
            </a:r>
          </a:p>
          <a:p>
            <a:r>
              <a:rPr lang="zh-CN" altLang="en-US" b="1" dirty="0"/>
              <a:t>蒙特卡洛方法</a:t>
            </a:r>
            <a:r>
              <a:rPr lang="en-US" altLang="zh-CN" b="1" dirty="0"/>
              <a:t>(Monte Carlo)</a:t>
            </a:r>
          </a:p>
          <a:p>
            <a:r>
              <a:rPr lang="zh-CN" altLang="en-US" b="1" dirty="0"/>
              <a:t>马尔可夫蒙特卡洛方法</a:t>
            </a:r>
            <a:r>
              <a:rPr lang="en-US" altLang="zh-CN" b="1" dirty="0"/>
              <a:t>(Markov Chain Monte Carlo)</a:t>
            </a:r>
          </a:p>
          <a:p>
            <a:r>
              <a:rPr lang="zh-CN" altLang="en-US" dirty="0"/>
              <a:t>路径追踪与双向路径追踪</a:t>
            </a:r>
            <a:r>
              <a:rPr lang="en-US" altLang="zh-CN" dirty="0"/>
              <a:t>(Path Tracing and Bidirectional Path Tracing)</a:t>
            </a:r>
          </a:p>
          <a:p>
            <a:r>
              <a:rPr lang="zh-CN" altLang="en-US" dirty="0"/>
              <a:t>可微路径追踪</a:t>
            </a:r>
            <a:r>
              <a:rPr lang="en-US" altLang="zh-CN" dirty="0"/>
              <a:t>(Differentiable Path Tracing)</a:t>
            </a:r>
          </a:p>
          <a:p>
            <a:r>
              <a:rPr lang="zh-CN" altLang="en-US" dirty="0"/>
              <a:t>哈密尔顿蒙特卡洛光线跟踪</a:t>
            </a:r>
            <a:r>
              <a:rPr lang="en-US" altLang="zh-CN" dirty="0"/>
              <a:t>(Hessian-Hamiltonian Monte Carlo Ray Tracing)</a:t>
            </a:r>
          </a:p>
          <a:p>
            <a:r>
              <a:rPr lang="en-US" altLang="zh-CN" strike="sngStrike" dirty="0"/>
              <a:t>Redner(</a:t>
            </a:r>
            <a:r>
              <a:rPr lang="en-US" altLang="zh-CN" strike="sngStrike" dirty="0">
                <a:hlinkClick r:id="rId3"/>
              </a:rPr>
              <a:t>https://github.com/BachiLi/redner</a:t>
            </a:r>
            <a:r>
              <a:rPr lang="en-US" altLang="zh-CN" strike="sngStrike" dirty="0"/>
              <a:t>)</a:t>
            </a:r>
          </a:p>
          <a:p>
            <a:r>
              <a:rPr lang="en-US" altLang="zh-CN" strike="sngStrike" dirty="0" err="1"/>
              <a:t>DiffTaichi</a:t>
            </a:r>
            <a:r>
              <a:rPr lang="en-US" altLang="zh-CN" strike="sngStrike" dirty="0"/>
              <a:t> (</a:t>
            </a:r>
            <a:r>
              <a:rPr lang="en-US" altLang="zh-CN" strike="sngStrike" dirty="0">
                <a:hlinkClick r:id="rId4"/>
              </a:rPr>
              <a:t>https://github.com/yuanming-hu/difftaichi</a:t>
            </a:r>
            <a:r>
              <a:rPr lang="en-US" altLang="zh-CN" strike="sngStrike" dirty="0"/>
              <a:t>)</a:t>
            </a:r>
            <a:endParaRPr lang="zh-CN" altLang="en-US" strike="sngStrike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56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E05D0-5C26-4390-AC49-4959A78A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AD/Hyper Dual Number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87E707-488E-48DD-BC7C-B3C335ABA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6517" y="128235"/>
            <a:ext cx="3608321" cy="2623837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71A57C-028E-4E07-B8ED-CD8F7D70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3" y="2795778"/>
            <a:ext cx="5308820" cy="35064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D5DE19-439E-4493-BD0C-F74BE9EB9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052" y="2795778"/>
            <a:ext cx="5308820" cy="359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19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CBB4F-F044-4969-A06C-1C56A300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AD/Game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577DF-160F-4D30-8E56-17619240F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B41B8-9C83-4A69-8B5C-DBAE39BB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45" y="1534085"/>
            <a:ext cx="8945059" cy="50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8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蒙特卡洛方法</a:t>
            </a:r>
            <a:r>
              <a:rPr lang="en-US" altLang="zh-CN" b="1" dirty="0">
                <a:solidFill>
                  <a:srgbClr val="FF0000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65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BD116-B769-48F8-B87D-2C767885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(MC)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95B6A-F67A-4E9F-9B5A-0F11BAD2E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Inversion Method</a:t>
            </a:r>
          </a:p>
          <a:p>
            <a:r>
              <a:rPr lang="en-US" altLang="zh-CN" dirty="0"/>
              <a:t>Rejection Method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6B5756-D713-4CB6-947D-981FE5FC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183" y="2236425"/>
            <a:ext cx="3027039" cy="312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2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已知概率密度函数</a:t>
            </a:r>
            <a:r>
              <a:rPr lang="en-US" altLang="zh-CN" dirty="0"/>
              <a:t>PDF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A3A804-DA19-4E72-B158-0D1C3E55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9" y="2491747"/>
            <a:ext cx="5688478" cy="36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已知概率密度函数</a:t>
            </a:r>
            <a:r>
              <a:rPr lang="en-US" altLang="zh-CN" dirty="0">
                <a:solidFill>
                  <a:schemeClr val="bg2"/>
                </a:solidFill>
              </a:rPr>
              <a:t>PDF</a:t>
            </a:r>
          </a:p>
          <a:p>
            <a:r>
              <a:rPr lang="zh-CN" altLang="en-US" dirty="0"/>
              <a:t>求出累加密度函数</a:t>
            </a:r>
            <a:r>
              <a:rPr lang="en-US" altLang="zh-CN" dirty="0"/>
              <a:t>CDF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CAD76A-338F-4D24-A34D-E5108D8F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49" y="2516062"/>
            <a:ext cx="5514610" cy="3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9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已知概率密度函数</a:t>
            </a:r>
            <a:r>
              <a:rPr lang="en-US" altLang="zh-CN" dirty="0">
                <a:solidFill>
                  <a:schemeClr val="bg2"/>
                </a:solidFill>
              </a:rPr>
              <a:t>PDF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求出累加密度函数</a:t>
            </a:r>
            <a:r>
              <a:rPr lang="en-US" altLang="zh-CN" dirty="0">
                <a:solidFill>
                  <a:schemeClr val="bg2"/>
                </a:solidFill>
              </a:rPr>
              <a:t>CDF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CDF</a:t>
            </a:r>
            <a:r>
              <a:rPr lang="zh-CN" altLang="en-US" dirty="0"/>
              <a:t>值域上用均匀分布随机一个值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0D393-6C9B-46A4-A321-8B137FE9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58" y="1825625"/>
            <a:ext cx="5256138" cy="44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0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已知概率密度函数</a:t>
            </a:r>
            <a:r>
              <a:rPr lang="en-US" altLang="zh-CN" dirty="0">
                <a:solidFill>
                  <a:schemeClr val="bg2"/>
                </a:solidFill>
              </a:rPr>
              <a:t>PDF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求出累加密度函数</a:t>
            </a:r>
            <a:r>
              <a:rPr lang="en-US" altLang="zh-CN" dirty="0">
                <a:solidFill>
                  <a:schemeClr val="bg2"/>
                </a:solidFill>
              </a:rPr>
              <a:t>CDF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在值域上用均匀分布随机一个值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/>
              <a:t>映射回来得到采样点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0D393-6C9B-46A4-A321-8B137FE9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983" y="1825625"/>
            <a:ext cx="5256138" cy="44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18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0A8A3-8BB1-44A1-9CC8-C1BD57BC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C5920-94E8-41CD-A4BB-06A8EA8F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7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59882-5687-4FEF-BC21-36A580CA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MC/Rejection 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67C7E6-ACF1-4F49-B8F6-C3E01B1F3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6948" y="1825625"/>
            <a:ext cx="4438104" cy="4351338"/>
          </a:xfrm>
        </p:spPr>
      </p:pic>
    </p:spTree>
    <p:extLst>
      <p:ext uri="{BB962C8B-B14F-4D97-AF65-F5344CB8AC3E}">
        <p14:creationId xmlns:p14="http://schemas.microsoft.com/office/powerpoint/2010/main" val="127706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35B74-438D-4E77-B7F8-476A0280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Notes &amp; Source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03E3-1C0B-4C49-A4FF-2D2B85838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hlinkClick r:id="rId3"/>
            </a:endParaRPr>
          </a:p>
          <a:p>
            <a:r>
              <a:rPr lang="zh-CN" altLang="en-US" dirty="0"/>
              <a:t>涉及内容过多</a:t>
            </a:r>
            <a:r>
              <a:rPr lang="en-US" altLang="zh-CN" dirty="0"/>
              <a:t>, </a:t>
            </a:r>
            <a:r>
              <a:rPr lang="zh-CN" altLang="en-US" dirty="0"/>
              <a:t>详细内容请参考</a:t>
            </a:r>
            <a:r>
              <a:rPr lang="zh-CN" altLang="en-US" dirty="0">
                <a:hlinkClick r:id="rId3"/>
              </a:rPr>
              <a:t>本次笔记与源码</a:t>
            </a:r>
            <a:r>
              <a:rPr lang="en-US" altLang="zh-CN" dirty="0">
                <a:hlinkClick r:id="rId3"/>
              </a:rPr>
              <a:t>(https://github.com/luozhiyuan/notebooks)</a:t>
            </a:r>
            <a:r>
              <a:rPr lang="en-US" altLang="zh-CN" dirty="0"/>
              <a:t> (</a:t>
            </a:r>
            <a:r>
              <a:rPr lang="en-US" altLang="zh-CN" dirty="0" err="1"/>
              <a:t>lecture_notes</a:t>
            </a:r>
            <a:r>
              <a:rPr lang="zh-CN" altLang="en-US" dirty="0"/>
              <a:t>和</a:t>
            </a:r>
            <a:r>
              <a:rPr lang="en-US" altLang="zh-CN" dirty="0"/>
              <a:t>code</a:t>
            </a:r>
            <a:r>
              <a:rPr lang="zh-CN" altLang="en-US" dirty="0"/>
              <a:t>目录</a:t>
            </a:r>
            <a:r>
              <a:rPr lang="en-US" altLang="zh-CN" dirty="0"/>
              <a:t>, </a:t>
            </a:r>
            <a:r>
              <a:rPr lang="zh-CN" altLang="en-US" dirty="0"/>
              <a:t>推荐</a:t>
            </a:r>
            <a:r>
              <a:rPr lang="en-US" altLang="zh-CN" dirty="0"/>
              <a:t>Typora</a:t>
            </a:r>
            <a:r>
              <a:rPr lang="zh-CN" altLang="en-US" dirty="0"/>
              <a:t>打开</a:t>
            </a:r>
            <a:r>
              <a:rPr lang="en-US" altLang="zh-CN" dirty="0"/>
              <a:t>Markdown</a:t>
            </a:r>
            <a:r>
              <a:rPr lang="zh-CN" altLang="en-US" dirty="0"/>
              <a:t>文本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324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9B643-F0D4-45E1-8A6A-A09634578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D3C3D6-A691-49EB-B9AA-DC45CBA858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9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马尔可夫蒙特卡洛方法</a:t>
            </a:r>
            <a:r>
              <a:rPr lang="en-US" altLang="zh-CN" b="1" dirty="0">
                <a:solidFill>
                  <a:srgbClr val="FF0000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62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E5B86-9AAA-4775-8B54-EB124814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Chain Monte Carlo (MCMC)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DC96E-9861-4D69-9E2A-2FDB8C3B5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Markov Chain</a:t>
            </a:r>
          </a:p>
          <a:p>
            <a:r>
              <a:rPr lang="en-US" altLang="zh-CN" dirty="0"/>
              <a:t>Metropolis Hastings</a:t>
            </a:r>
          </a:p>
          <a:p>
            <a:r>
              <a:rPr lang="en-US" altLang="zh-CN" dirty="0"/>
              <a:t>Hamiltonian Monte Carlo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367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AC31287C-359E-49AE-BE1B-C91C9980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在状态空间上随机游走</a:t>
            </a:r>
            <a:endParaRPr lang="en-US" altLang="zh-CN" dirty="0"/>
          </a:p>
          <a:p>
            <a:r>
              <a:rPr lang="zh-CN" altLang="en-US" dirty="0"/>
              <a:t>转移到下一个状态的概率由当前状态决定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859" y="1765395"/>
            <a:ext cx="4044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4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59" y="1765395"/>
            <a:ext cx="4044040" cy="435133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D7797-C475-4367-87B2-41C3630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在状态空间上随机游走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转移到下一个状态的概率由当前状态决定</a:t>
            </a:r>
          </a:p>
          <a:p>
            <a:r>
              <a:rPr lang="zh-CN" altLang="en-US" dirty="0"/>
              <a:t>随机矩阵</a:t>
            </a:r>
            <a:r>
              <a:rPr lang="en-US" altLang="zh-CN" dirty="0"/>
              <a:t>(stochastic matrix)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24844C-0E0A-4F50-B396-D9B70E5C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22" y="2878699"/>
            <a:ext cx="3104363" cy="14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4959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55" y="681037"/>
            <a:ext cx="4044040" cy="435133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D7797-C475-4367-87B2-41C3630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在状态空间上随机游走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转移到下一个状态的概率由当前状态决定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随机矩阵</a:t>
            </a:r>
            <a:r>
              <a:rPr lang="en-US" altLang="zh-CN" dirty="0">
                <a:solidFill>
                  <a:schemeClr val="bg2"/>
                </a:solidFill>
              </a:rPr>
              <a:t>(stochastic matrix)</a:t>
            </a:r>
          </a:p>
          <a:p>
            <a:r>
              <a:rPr lang="zh-CN" altLang="en-US" dirty="0"/>
              <a:t>遍历性</a:t>
            </a:r>
            <a:r>
              <a:rPr lang="en-US" altLang="zh-CN" dirty="0"/>
              <a:t>(ergodicity)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24844C-0E0A-4F50-B396-D9B70E5C4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581" y="2867656"/>
            <a:ext cx="3104363" cy="14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015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55" y="681037"/>
            <a:ext cx="4044040" cy="435133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D7797-C475-4367-87B2-41C3630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在状态空间上随机游走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转移到下一个状态的概率由当前状态决定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随机矩阵</a:t>
            </a:r>
            <a:r>
              <a:rPr lang="en-US" altLang="zh-CN" dirty="0">
                <a:solidFill>
                  <a:schemeClr val="bg2"/>
                </a:solidFill>
              </a:rPr>
              <a:t>(stochastic matrix)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遍历性</a:t>
            </a:r>
            <a:r>
              <a:rPr lang="en-US" altLang="zh-CN" dirty="0">
                <a:solidFill>
                  <a:schemeClr val="bg2"/>
                </a:solidFill>
              </a:rPr>
              <a:t>(ergodicity)</a:t>
            </a:r>
          </a:p>
          <a:p>
            <a:r>
              <a:rPr lang="zh-CN" altLang="en-US" dirty="0"/>
              <a:t>稳态</a:t>
            </a:r>
            <a:r>
              <a:rPr lang="en-US" altLang="zh-CN" dirty="0"/>
              <a:t>(detailed balance)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24844C-0E0A-4F50-B396-D9B70E5C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81" y="2856706"/>
            <a:ext cx="3104363" cy="1490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6B91AE-E934-4701-A432-B96648395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76" y="4832168"/>
            <a:ext cx="2645089" cy="400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8E20BE-5290-4105-97B1-B81331BFF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576" y="4338154"/>
            <a:ext cx="2168276" cy="4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317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A1457-0DF4-4FAB-B450-A19F12C8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9775E3F-EC9E-4F5F-B78F-D7C7A28D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用随机游走代替重新采样</a:t>
            </a:r>
            <a:endParaRPr lang="en-US" altLang="zh-CN" dirty="0"/>
          </a:p>
          <a:p>
            <a:r>
              <a:rPr lang="zh-CN" altLang="en-US" dirty="0"/>
              <a:t>以一定概率接受下一个采样点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D6E6567D-5064-4A89-82E2-683F85C831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4270" y="2967694"/>
            <a:ext cx="4645705" cy="13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090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A1457-0DF4-4FAB-B450-A19F12C8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9775E3F-EC9E-4F5F-B78F-D7C7A28D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用随机游走代替重新采样</a:t>
            </a:r>
            <a:r>
              <a:rPr lang="en-US" altLang="zh-CN" dirty="0"/>
              <a:t>(</a:t>
            </a:r>
            <a:r>
              <a:rPr lang="zh-CN" altLang="en-US" dirty="0"/>
              <a:t>游走一般用对称的分布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以一定概率接受下一个采样点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D6E6567D-5064-4A89-82E2-683F85C8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73" y="3783536"/>
            <a:ext cx="4645705" cy="13174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0DE8CC-1794-4187-B1AF-6600D413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8" y="3184966"/>
            <a:ext cx="3368741" cy="28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700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03B2F-F884-4174-A492-E3B34DA5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9D6996-4FE4-4120-80FE-40F338D4C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406" y="1825625"/>
            <a:ext cx="5283188" cy="4351338"/>
          </a:xfrm>
        </p:spPr>
      </p:pic>
    </p:spTree>
    <p:extLst>
      <p:ext uri="{BB962C8B-B14F-4D97-AF65-F5344CB8AC3E}">
        <p14:creationId xmlns:p14="http://schemas.microsoft.com/office/powerpoint/2010/main" val="5278908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自动微分</a:t>
            </a:r>
            <a:r>
              <a:rPr lang="en-US" altLang="zh-CN" b="1" dirty="0">
                <a:solidFill>
                  <a:srgbClr val="FF0000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688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5A56C-E015-438F-B0B8-5964C01C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D68D9E-033B-4733-9252-9CBF2E1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993" y="2575762"/>
            <a:ext cx="4108273" cy="261496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E5CF7C-2DA6-4DEC-AC88-E189555A6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70" y="2575762"/>
            <a:ext cx="4406307" cy="27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49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4784BC-CE7F-4013-AB07-F39208C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58F6E2-9E5B-4D2E-9867-B572A6D8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76" y="2460244"/>
            <a:ext cx="12192000" cy="41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977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物理法则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动量</a:t>
                </a:r>
                <a:r>
                  <a:rPr lang="en-US" altLang="zh-CN" dirty="0"/>
                  <a:t>p, </a:t>
                </a:r>
                <a:r>
                  <a:rPr lang="zh-CN" altLang="en-US" dirty="0"/>
                  <a:t>位移</a:t>
                </a:r>
                <a:r>
                  <a:rPr lang="en-US" altLang="zh-CN" dirty="0"/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3180CF5-E0A3-4367-82D5-A53AEA3B3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60" y="3300295"/>
            <a:ext cx="5441970" cy="25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349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物理法则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动量</a:t>
                </a:r>
                <a:r>
                  <a:rPr lang="en-US" altLang="zh-CN" dirty="0"/>
                  <a:t>p, </a:t>
                </a:r>
                <a:r>
                  <a:rPr lang="zh-CN" altLang="en-US" dirty="0"/>
                  <a:t>位移</a:t>
                </a:r>
                <a:r>
                  <a:rPr lang="en-US" altLang="zh-CN" dirty="0"/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BBB06C5-1FEE-4B7D-8D44-2E6E08AAB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23" y="3395102"/>
            <a:ext cx="4124324" cy="27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物理法则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动量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p,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位移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能量守恒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不改变原分布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保持体积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004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物理法则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动量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p,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位移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能量守恒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不改变原分布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保持体积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r>
                  <a:rPr lang="en-US" altLang="zh-CN" dirty="0"/>
                  <a:t>Time Reversibility(</a:t>
                </a:r>
                <a:r>
                  <a:rPr lang="zh-CN" altLang="en-US" dirty="0"/>
                  <a:t>时间可逆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BC65B3D-E3DD-4D46-AB94-ADD4F421B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39" y="3747684"/>
            <a:ext cx="5560604" cy="25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67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物理法则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动量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p,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位移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能量守恒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不改变原分布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保持体积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Time Reversibility(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时间可逆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r>
                  <a:rPr lang="zh-CN" altLang="en-US" dirty="0"/>
                  <a:t>接受概率</a:t>
                </a:r>
                <a:endParaRPr lang="en-US" altLang="zh-CN" dirty="0"/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8D81E81-44A9-4830-9653-E001823A0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225" y="3723306"/>
            <a:ext cx="7447242" cy="31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0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路径追踪与双向路径追踪</a:t>
            </a:r>
            <a:r>
              <a:rPr lang="en-US" altLang="zh-CN" dirty="0">
                <a:solidFill>
                  <a:srgbClr val="FF0000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5673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05007-0C04-4446-B692-E0B01D4D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Tracing and Bidirectional Path Tracing (PT&amp;BDPT)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8DB0D-9DBF-4695-B9A5-8AC2E704A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Bidirectional Reflectance Distribution Function (BRDF)</a:t>
            </a:r>
          </a:p>
          <a:p>
            <a:r>
              <a:rPr lang="en-US" altLang="zh-CN" dirty="0"/>
              <a:t>Path Tracing</a:t>
            </a:r>
          </a:p>
          <a:p>
            <a:r>
              <a:rPr lang="en-US" altLang="zh-CN" dirty="0"/>
              <a:t>Bidirectional Path Tracing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9390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AC22B-D9DF-4AEC-9826-0E9EE1DD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076448-8CEE-4E8C-A2D9-D72BD92BC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26" y="1803719"/>
            <a:ext cx="8180515" cy="4351338"/>
          </a:xfrm>
        </p:spPr>
      </p:pic>
    </p:spTree>
    <p:extLst>
      <p:ext uri="{BB962C8B-B14F-4D97-AF65-F5344CB8AC3E}">
        <p14:creationId xmlns:p14="http://schemas.microsoft.com/office/powerpoint/2010/main" val="361514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28B1F-4999-496B-9360-60223F8E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Differentiation (AD)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3474E-1265-4F6A-BD7E-00EB4A437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Differentiation</a:t>
            </a:r>
          </a:p>
          <a:p>
            <a:r>
              <a:rPr lang="en-US" altLang="zh-CN" dirty="0"/>
              <a:t>Forward Mode AD</a:t>
            </a:r>
          </a:p>
          <a:p>
            <a:r>
              <a:rPr lang="en-US" altLang="zh-CN" dirty="0"/>
              <a:t>(Reverse Mode AD)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142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06C50-62AD-4B3C-A65C-E8914331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PT&amp;BDPT/BRDF(</a:t>
            </a:r>
            <a:r>
              <a:rPr lang="zh-CN" altLang="en-US" dirty="0"/>
              <a:t>双向反射分布函数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770346-090D-4EDD-BA58-6DA83A028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69" y="2189442"/>
            <a:ext cx="7687623" cy="3418073"/>
          </a:xfrm>
        </p:spPr>
      </p:pic>
    </p:spTree>
    <p:extLst>
      <p:ext uri="{BB962C8B-B14F-4D97-AF65-F5344CB8AC3E}">
        <p14:creationId xmlns:p14="http://schemas.microsoft.com/office/powerpoint/2010/main" val="23887949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PT&amp;BDPT/Path Tracing</a:t>
            </a:r>
            <a:endParaRPr dirty="0"/>
          </a:p>
        </p:txBody>
      </p:sp>
      <p:pic>
        <p:nvPicPr>
          <p:cNvPr id="2056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8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pic>
        <p:nvPicPr>
          <p:cNvPr id="2059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060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1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2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3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4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264888489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PT&amp;BDPT/Path Tracing</a:t>
            </a:r>
            <a:endParaRPr dirty="0"/>
          </a:p>
        </p:txBody>
      </p:sp>
      <p:pic>
        <p:nvPicPr>
          <p:cNvPr id="2069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0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1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072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3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sp>
        <p:nvSpPr>
          <p:cNvPr id="2074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5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6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7" name="線"/>
          <p:cNvSpPr/>
          <p:nvPr/>
        </p:nvSpPr>
        <p:spPr>
          <a:xfrm flipH="1" flipV="1">
            <a:off x="7651513" y="2452109"/>
            <a:ext cx="1485449" cy="1656835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8" name="線"/>
          <p:cNvSpPr/>
          <p:nvPr/>
        </p:nvSpPr>
        <p:spPr>
          <a:xfrm>
            <a:off x="3033428" y="4111387"/>
            <a:ext cx="6125145" cy="1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3846974950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PT&amp;BDPT/Path Tracing</a:t>
            </a:r>
            <a:endParaRPr dirty="0"/>
          </a:p>
        </p:txBody>
      </p:sp>
      <p:pic>
        <p:nvPicPr>
          <p:cNvPr id="2083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4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5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086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1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77"/>
          </a:p>
        </p:txBody>
      </p:sp>
      <p:sp>
        <p:nvSpPr>
          <p:cNvPr id="2087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sp>
        <p:nvSpPr>
          <p:cNvPr id="2088" name="線"/>
          <p:cNvSpPr/>
          <p:nvPr/>
        </p:nvSpPr>
        <p:spPr>
          <a:xfrm>
            <a:off x="3051437" y="4125530"/>
            <a:ext cx="4594816" cy="614791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89" name="線"/>
          <p:cNvSpPr/>
          <p:nvPr/>
        </p:nvSpPr>
        <p:spPr>
          <a:xfrm flipH="1" flipV="1">
            <a:off x="7517497" y="2488872"/>
            <a:ext cx="119301" cy="2253519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0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1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2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3" name="線"/>
          <p:cNvSpPr/>
          <p:nvPr/>
        </p:nvSpPr>
        <p:spPr>
          <a:xfrm flipH="1" flipV="1">
            <a:off x="7651513" y="2452109"/>
            <a:ext cx="1485449" cy="1656835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4" name="線"/>
          <p:cNvSpPr/>
          <p:nvPr/>
        </p:nvSpPr>
        <p:spPr>
          <a:xfrm>
            <a:off x="3033428" y="4111387"/>
            <a:ext cx="6125145" cy="1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4107121485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CF486-2A6F-43FE-959E-0E4CC2A5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PT&amp;BDPT/Bidirectional Path Tracing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B73CF7-DBF6-4C81-8E9B-9D80B855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02" y="2875974"/>
            <a:ext cx="5219700" cy="1790700"/>
          </a:xfrm>
        </p:spPr>
      </p:pic>
    </p:spTree>
    <p:extLst>
      <p:ext uri="{BB962C8B-B14F-4D97-AF65-F5344CB8AC3E}">
        <p14:creationId xmlns:p14="http://schemas.microsoft.com/office/powerpoint/2010/main" val="529324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CF486-2A6F-43FE-959E-0E4CC2A5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4941A62-89DD-4789-A145-04AC88995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2" y="908924"/>
            <a:ext cx="11396156" cy="5711549"/>
          </a:xfrm>
        </p:spPr>
      </p:pic>
    </p:spTree>
    <p:extLst>
      <p:ext uri="{BB962C8B-B14F-4D97-AF65-F5344CB8AC3E}">
        <p14:creationId xmlns:p14="http://schemas.microsoft.com/office/powerpoint/2010/main" val="37495715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81E93-9F7F-41C4-9DC7-4F7246E8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PT&amp;BDPT/Sample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84CF81-9F74-4DE4-A203-FB092EAB5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611" y="2141537"/>
            <a:ext cx="5801784" cy="43513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5D1ADF2-998F-4518-8838-5B5F6C37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41537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9928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BD9D4-3C3C-4818-9C28-823ACBE3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 Light Transport (MLT)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B2AB4-2FFB-4EE4-916E-DD0ED22C8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Primary Sample Space MLT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72F343-D97D-4DB3-8DC9-170ED434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70" y="2309966"/>
            <a:ext cx="8288005" cy="400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61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可微路径追踪</a:t>
            </a:r>
            <a:r>
              <a:rPr lang="en-US" altLang="zh-CN" dirty="0">
                <a:solidFill>
                  <a:srgbClr val="FF0000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7869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B527E-40FE-4489-9EF4-807D86E1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Path Tracing (DPT)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9982D-4682-4318-A13F-5F1676B91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Inverse Problems (</a:t>
            </a:r>
            <a:r>
              <a:rPr lang="zh-CN" altLang="en-US" dirty="0"/>
              <a:t>梯度下降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Path Tracing</a:t>
            </a:r>
          </a:p>
          <a:p>
            <a:r>
              <a:rPr lang="en-US" altLang="zh-CN" dirty="0"/>
              <a:t>Differentiate Visibility </a:t>
            </a:r>
          </a:p>
          <a:p>
            <a:r>
              <a:rPr lang="en-US" altLang="zh-CN" dirty="0"/>
              <a:t>Importance Sampling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65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77357-ABBC-429B-879F-7CBCAA03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CEA86-06BB-4AB1-8921-DAA0D4F28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微分</a:t>
            </a:r>
            <a:endParaRPr lang="en-US" altLang="zh-CN" dirty="0"/>
          </a:p>
          <a:p>
            <a:r>
              <a:rPr lang="zh-CN" altLang="en-US" dirty="0"/>
              <a:t>符号计算</a:t>
            </a:r>
            <a:endParaRPr lang="en-US" altLang="zh-CN" dirty="0"/>
          </a:p>
          <a:p>
            <a:r>
              <a:rPr lang="zh-CN" altLang="en-US" dirty="0"/>
              <a:t>数值计算</a:t>
            </a:r>
            <a:endParaRPr lang="en-US" altLang="zh-CN" dirty="0"/>
          </a:p>
          <a:p>
            <a:r>
              <a:rPr lang="en-US" altLang="zh-CN" dirty="0"/>
              <a:t>Dual Number(</a:t>
            </a:r>
            <a:r>
              <a:rPr lang="zh-CN" altLang="en-US" dirty="0"/>
              <a:t>二元数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229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56B9-B605-4986-836D-7BF59FE9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DPT/Inverse Problems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E0C3F-206C-45A0-8872-00B05C06D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out.mp4" descr="out.mp4">
            <a:extLst>
              <a:ext uri="{FF2B5EF4-FFF2-40B4-BE49-F238E27FC236}">
                <a16:creationId xmlns:a16="http://schemas.microsoft.com/office/drawing/2014/main" id="{4C67E9D7-A75F-4943-95DF-97009DDD93C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7566" y="1964039"/>
            <a:ext cx="3251834" cy="325183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riginal">
            <a:extLst>
              <a:ext uri="{FF2B5EF4-FFF2-40B4-BE49-F238E27FC236}">
                <a16:creationId xmlns:a16="http://schemas.microsoft.com/office/drawing/2014/main" id="{1ACF793B-6156-47F4-B8EE-53C9903115D7}"/>
              </a:ext>
            </a:extLst>
          </p:cNvPr>
          <p:cNvSpPr txBox="1"/>
          <p:nvPr/>
        </p:nvSpPr>
        <p:spPr>
          <a:xfrm>
            <a:off x="1282225" y="5445850"/>
            <a:ext cx="1842517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0"/>
            </a:lvl1pPr>
          </a:lstStyle>
          <a:p>
            <a:r>
              <a:t>original</a:t>
            </a:r>
          </a:p>
        </p:txBody>
      </p:sp>
      <p:pic>
        <p:nvPicPr>
          <p:cNvPr id="6" name="target.png" descr="target.png">
            <a:extLst>
              <a:ext uri="{FF2B5EF4-FFF2-40B4-BE49-F238E27FC236}">
                <a16:creationId xmlns:a16="http://schemas.microsoft.com/office/drawing/2014/main" id="{368AFFBD-49AB-407E-AB84-15BD546FFF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378" y="1964039"/>
            <a:ext cx="3251835" cy="325183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arget">
            <a:extLst>
              <a:ext uri="{FF2B5EF4-FFF2-40B4-BE49-F238E27FC236}">
                <a16:creationId xmlns:a16="http://schemas.microsoft.com/office/drawing/2014/main" id="{473DAED5-248E-41E5-B3EF-8A8061710E66}"/>
              </a:ext>
            </a:extLst>
          </p:cNvPr>
          <p:cNvSpPr txBox="1"/>
          <p:nvPr/>
        </p:nvSpPr>
        <p:spPr>
          <a:xfrm>
            <a:off x="5377259" y="5445850"/>
            <a:ext cx="1492073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0"/>
            </a:lvl1pPr>
          </a:lstStyle>
          <a:p>
            <a:r>
              <a:t>target</a:t>
            </a:r>
          </a:p>
        </p:txBody>
      </p:sp>
      <p:pic>
        <p:nvPicPr>
          <p:cNvPr id="8" name="out.mp4" descr="out.mp4">
            <a:extLst>
              <a:ext uri="{FF2B5EF4-FFF2-40B4-BE49-F238E27FC236}">
                <a16:creationId xmlns:a16="http://schemas.microsoft.com/office/drawing/2014/main" id="{892A539D-5F6A-44D9-9AA8-4668D9666098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7191" y="1957559"/>
            <a:ext cx="3251834" cy="325183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optimized">
            <a:extLst>
              <a:ext uri="{FF2B5EF4-FFF2-40B4-BE49-F238E27FC236}">
                <a16:creationId xmlns:a16="http://schemas.microsoft.com/office/drawing/2014/main" id="{E3367A2C-DF0A-4336-AD16-4ABC476642ED}"/>
              </a:ext>
            </a:extLst>
          </p:cNvPr>
          <p:cNvSpPr txBox="1"/>
          <p:nvPr/>
        </p:nvSpPr>
        <p:spPr>
          <a:xfrm>
            <a:off x="8815410" y="5445850"/>
            <a:ext cx="2455394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0"/>
            </a:lvl1pPr>
          </a:lstStyle>
          <a:p>
            <a:r>
              <a:t>optimized</a:t>
            </a:r>
          </a:p>
        </p:txBody>
      </p:sp>
    </p:spTree>
    <p:extLst>
      <p:ext uri="{BB962C8B-B14F-4D97-AF65-F5344CB8AC3E}">
        <p14:creationId xmlns:p14="http://schemas.microsoft.com/office/powerpoint/2010/main" val="120053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730AE-A208-48DA-9B48-30ACAC65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190"/>
          </a:xfrm>
        </p:spPr>
        <p:txBody>
          <a:bodyPr/>
          <a:lstStyle/>
          <a:p>
            <a:r>
              <a:rPr lang="en-US" altLang="zh-CN" dirty="0"/>
              <a:t>DPT/Inverse Problems (</a:t>
            </a:r>
            <a:r>
              <a:rPr lang="zh-CN" altLang="en-US" dirty="0"/>
              <a:t>梯度下降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3D scene">
            <a:extLst>
              <a:ext uri="{FF2B5EF4-FFF2-40B4-BE49-F238E27FC236}">
                <a16:creationId xmlns:a16="http://schemas.microsoft.com/office/drawing/2014/main" id="{CE813915-8022-42F4-B88A-9DFA0E9DDFC1}"/>
              </a:ext>
            </a:extLst>
          </p:cNvPr>
          <p:cNvSpPr txBox="1"/>
          <p:nvPr/>
        </p:nvSpPr>
        <p:spPr>
          <a:xfrm>
            <a:off x="10239931" y="5537376"/>
            <a:ext cx="1336966" cy="716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defTabSz="410764">
              <a:defRPr sz="4400" b="0"/>
            </a:lvl1pPr>
          </a:lstStyle>
          <a:p>
            <a:r>
              <a:t>input</a:t>
            </a:r>
          </a:p>
        </p:txBody>
      </p:sp>
      <p:sp>
        <p:nvSpPr>
          <p:cNvPr id="5" name="distance…">
            <a:extLst>
              <a:ext uri="{FF2B5EF4-FFF2-40B4-BE49-F238E27FC236}">
                <a16:creationId xmlns:a16="http://schemas.microsoft.com/office/drawing/2014/main" id="{9610F5FB-09F1-44FF-96E7-DA2E2BFA7CA1}"/>
              </a:ext>
            </a:extLst>
          </p:cNvPr>
          <p:cNvSpPr txBox="1"/>
          <p:nvPr/>
        </p:nvSpPr>
        <p:spPr>
          <a:xfrm>
            <a:off x="768617" y="1854376"/>
            <a:ext cx="1160386" cy="716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defTabSz="410764">
              <a:defRPr sz="4400" b="0"/>
            </a:lvl1pPr>
          </a:lstStyle>
          <a:p>
            <a:r>
              <a:t>cost</a:t>
            </a:r>
          </a:p>
        </p:txBody>
      </p:sp>
      <p:sp>
        <p:nvSpPr>
          <p:cNvPr id="6" name="線">
            <a:extLst>
              <a:ext uri="{FF2B5EF4-FFF2-40B4-BE49-F238E27FC236}">
                <a16:creationId xmlns:a16="http://schemas.microsoft.com/office/drawing/2014/main" id="{A9CFA8E1-0A33-4E53-A66A-B0BF60A71BE0}"/>
              </a:ext>
            </a:extLst>
          </p:cNvPr>
          <p:cNvSpPr/>
          <p:nvPr/>
        </p:nvSpPr>
        <p:spPr>
          <a:xfrm flipH="1">
            <a:off x="6776732" y="3552279"/>
            <a:ext cx="1386756" cy="2131040"/>
          </a:xfrm>
          <a:prstGeom prst="line">
            <a:avLst/>
          </a:prstGeom>
          <a:ln w="1016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円形">
            <a:extLst>
              <a:ext uri="{FF2B5EF4-FFF2-40B4-BE49-F238E27FC236}">
                <a16:creationId xmlns:a16="http://schemas.microsoft.com/office/drawing/2014/main" id="{48123ED6-7E54-4293-8D9E-782F88A6B92A}"/>
              </a:ext>
            </a:extLst>
          </p:cNvPr>
          <p:cNvSpPr/>
          <p:nvPr/>
        </p:nvSpPr>
        <p:spPr>
          <a:xfrm>
            <a:off x="7796513" y="2983840"/>
            <a:ext cx="820833" cy="82083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82153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線">
            <a:extLst>
              <a:ext uri="{FF2B5EF4-FFF2-40B4-BE49-F238E27FC236}">
                <a16:creationId xmlns:a16="http://schemas.microsoft.com/office/drawing/2014/main" id="{9CDADFF4-088D-4628-A2CE-F17DD2F07344}"/>
              </a:ext>
            </a:extLst>
          </p:cNvPr>
          <p:cNvSpPr/>
          <p:nvPr/>
        </p:nvSpPr>
        <p:spPr>
          <a:xfrm>
            <a:off x="2239865" y="6579593"/>
            <a:ext cx="768808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線">
            <a:extLst>
              <a:ext uri="{FF2B5EF4-FFF2-40B4-BE49-F238E27FC236}">
                <a16:creationId xmlns:a16="http://schemas.microsoft.com/office/drawing/2014/main" id="{6CCD7310-71FE-41F7-9B67-D29FFF232190}"/>
              </a:ext>
            </a:extLst>
          </p:cNvPr>
          <p:cNvSpPr/>
          <p:nvPr/>
        </p:nvSpPr>
        <p:spPr>
          <a:xfrm flipV="1">
            <a:off x="2247788" y="1424397"/>
            <a:ext cx="1" cy="520146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接続の線">
            <a:extLst>
              <a:ext uri="{FF2B5EF4-FFF2-40B4-BE49-F238E27FC236}">
                <a16:creationId xmlns:a16="http://schemas.microsoft.com/office/drawing/2014/main" id="{FB30376B-0CF5-4F72-8754-C9ECB03C7136}"/>
              </a:ext>
            </a:extLst>
          </p:cNvPr>
          <p:cNvSpPr/>
          <p:nvPr/>
        </p:nvSpPr>
        <p:spPr>
          <a:xfrm>
            <a:off x="3018500" y="1995712"/>
            <a:ext cx="6141074" cy="413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9991" y="21586"/>
                  <a:pt x="2791" y="21600"/>
                  <a:pt x="0" y="41"/>
                </a:cubicBezTo>
              </a:path>
            </a:pathLst>
          </a:custGeom>
          <a:ln w="889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61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2480 0.069260 C -0.071831 0.090446 -0.092455 0.109473 -0.114145 0.126151 C -0.128524 0.137207 -0.143344 0.147209 -0.158539 0.156113" pathEditMode="relative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B54A5-357C-4F43-B621-E7F5E8E1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932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DPT/Inverse Problems as Optimization</a:t>
            </a:r>
            <a:endParaRPr lang="zh-CN" altLang="en-US" dirty="0"/>
          </a:p>
        </p:txBody>
      </p:sp>
      <p:sp>
        <p:nvSpPr>
          <p:cNvPr id="4" name="線">
            <a:extLst>
              <a:ext uri="{FF2B5EF4-FFF2-40B4-BE49-F238E27FC236}">
                <a16:creationId xmlns:a16="http://schemas.microsoft.com/office/drawing/2014/main" id="{06481D65-AD84-4E91-8D6D-DF64D2F6208C}"/>
              </a:ext>
            </a:extLst>
          </p:cNvPr>
          <p:cNvSpPr/>
          <p:nvPr/>
        </p:nvSpPr>
        <p:spPr>
          <a:xfrm flipV="1">
            <a:off x="2616852" y="6034731"/>
            <a:ext cx="6958296" cy="3953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" name="線">
            <a:extLst>
              <a:ext uri="{FF2B5EF4-FFF2-40B4-BE49-F238E27FC236}">
                <a16:creationId xmlns:a16="http://schemas.microsoft.com/office/drawing/2014/main" id="{474ACD96-3F30-4F0F-A45A-99E43FF45D12}"/>
              </a:ext>
            </a:extLst>
          </p:cNvPr>
          <p:cNvSpPr/>
          <p:nvPr/>
        </p:nvSpPr>
        <p:spPr>
          <a:xfrm flipH="1" flipV="1">
            <a:off x="2616852" y="1490378"/>
            <a:ext cx="7923" cy="4630149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" name="3D scene">
            <a:extLst>
              <a:ext uri="{FF2B5EF4-FFF2-40B4-BE49-F238E27FC236}">
                <a16:creationId xmlns:a16="http://schemas.microsoft.com/office/drawing/2014/main" id="{D9610715-B71E-4389-B2BF-EAF58CC4B625}"/>
              </a:ext>
            </a:extLst>
          </p:cNvPr>
          <p:cNvSpPr txBox="1"/>
          <p:nvPr/>
        </p:nvSpPr>
        <p:spPr>
          <a:xfrm>
            <a:off x="8919909" y="5140188"/>
            <a:ext cx="2433891" cy="716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defTabSz="410764">
              <a:defRPr sz="4400" b="0"/>
            </a:lvl1pPr>
          </a:lstStyle>
          <a:p>
            <a:r>
              <a:rPr dirty="0"/>
              <a:t>3D scene</a:t>
            </a:r>
          </a:p>
        </p:txBody>
      </p:sp>
      <p:sp>
        <p:nvSpPr>
          <p:cNvPr id="7" name="接続の線">
            <a:extLst>
              <a:ext uri="{FF2B5EF4-FFF2-40B4-BE49-F238E27FC236}">
                <a16:creationId xmlns:a16="http://schemas.microsoft.com/office/drawing/2014/main" id="{5D2EFA1D-83CB-4E55-99D1-440BA6225D39}"/>
              </a:ext>
            </a:extLst>
          </p:cNvPr>
          <p:cNvSpPr/>
          <p:nvPr/>
        </p:nvSpPr>
        <p:spPr>
          <a:xfrm>
            <a:off x="3395487" y="1490379"/>
            <a:ext cx="6141074" cy="413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9991" y="21586"/>
                  <a:pt x="2791" y="21600"/>
                  <a:pt x="0" y="41"/>
                </a:cubicBezTo>
              </a:path>
            </a:pathLst>
          </a:custGeom>
          <a:ln w="889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線">
            <a:extLst>
              <a:ext uri="{FF2B5EF4-FFF2-40B4-BE49-F238E27FC236}">
                <a16:creationId xmlns:a16="http://schemas.microsoft.com/office/drawing/2014/main" id="{109478CD-85D1-4984-A2C0-B792DE18D088}"/>
              </a:ext>
            </a:extLst>
          </p:cNvPr>
          <p:cNvSpPr/>
          <p:nvPr/>
        </p:nvSpPr>
        <p:spPr>
          <a:xfrm flipH="1">
            <a:off x="6927270" y="3668951"/>
            <a:ext cx="1252306" cy="1822912"/>
          </a:xfrm>
          <a:prstGeom prst="line">
            <a:avLst/>
          </a:prstGeom>
          <a:ln w="1016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円形">
            <a:extLst>
              <a:ext uri="{FF2B5EF4-FFF2-40B4-BE49-F238E27FC236}">
                <a16:creationId xmlns:a16="http://schemas.microsoft.com/office/drawing/2014/main" id="{7F39874B-C7B4-4D7E-9A50-4B616F90D4A7}"/>
              </a:ext>
            </a:extLst>
          </p:cNvPr>
          <p:cNvSpPr/>
          <p:nvPr/>
        </p:nvSpPr>
        <p:spPr>
          <a:xfrm>
            <a:off x="8606586" y="2265938"/>
            <a:ext cx="820833" cy="820832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82153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" name="bunny_target.png" descr="bunny_target.png">
            <a:extLst>
              <a:ext uri="{FF2B5EF4-FFF2-40B4-BE49-F238E27FC236}">
                <a16:creationId xmlns:a16="http://schemas.microsoft.com/office/drawing/2014/main" id="{112C83F4-3D79-44A4-9E28-2C08587F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727" y="4572018"/>
            <a:ext cx="2120877" cy="2120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unny.mov" descr="bunny.mov">
            <a:extLst>
              <a:ext uri="{FF2B5EF4-FFF2-40B4-BE49-F238E27FC236}">
                <a16:creationId xmlns:a16="http://schemas.microsoft.com/office/drawing/2014/main" id="{E8D828BA-E796-4D87-BB92-997041BB394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9868" y="2145300"/>
            <a:ext cx="2120877" cy="212087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distance…">
            <a:extLst>
              <a:ext uri="{FF2B5EF4-FFF2-40B4-BE49-F238E27FC236}">
                <a16:creationId xmlns:a16="http://schemas.microsoft.com/office/drawing/2014/main" id="{897A0568-252E-4A09-BF82-B45186F828D7}"/>
              </a:ext>
            </a:extLst>
          </p:cNvPr>
          <p:cNvSpPr txBox="1"/>
          <p:nvPr/>
        </p:nvSpPr>
        <p:spPr>
          <a:xfrm>
            <a:off x="862056" y="1189369"/>
            <a:ext cx="2154548" cy="154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defTabSz="410764">
              <a:defRPr sz="4400" b="0"/>
            </a:pPr>
            <a:r>
              <a:rPr sz="3200" dirty="0"/>
              <a:t>distance</a:t>
            </a:r>
          </a:p>
          <a:p>
            <a:pPr defTabSz="410764">
              <a:defRPr sz="4400" b="0"/>
            </a:pPr>
            <a:r>
              <a:rPr sz="3200" dirty="0"/>
              <a:t>to</a:t>
            </a:r>
          </a:p>
          <a:p>
            <a:pPr defTabSz="410764">
              <a:defRPr sz="4400" b="0"/>
            </a:pPr>
            <a:r>
              <a:rPr sz="3200" dirty="0"/>
              <a:t>target</a:t>
            </a:r>
          </a:p>
        </p:txBody>
      </p:sp>
      <p:sp>
        <p:nvSpPr>
          <p:cNvPr id="13" name="target">
            <a:extLst>
              <a:ext uri="{FF2B5EF4-FFF2-40B4-BE49-F238E27FC236}">
                <a16:creationId xmlns:a16="http://schemas.microsoft.com/office/drawing/2014/main" id="{08F78D75-6BD0-48F8-A6D5-97CE83415811}"/>
              </a:ext>
            </a:extLst>
          </p:cNvPr>
          <p:cNvSpPr txBox="1"/>
          <p:nvPr/>
        </p:nvSpPr>
        <p:spPr>
          <a:xfrm>
            <a:off x="4974541" y="3527161"/>
            <a:ext cx="129524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/>
            </a:lvl1pPr>
          </a:lstStyle>
          <a:p>
            <a:r>
              <a:t>target</a:t>
            </a:r>
          </a:p>
        </p:txBody>
      </p:sp>
      <p:sp>
        <p:nvSpPr>
          <p:cNvPr id="14" name="input">
            <a:extLst>
              <a:ext uri="{FF2B5EF4-FFF2-40B4-BE49-F238E27FC236}">
                <a16:creationId xmlns:a16="http://schemas.microsoft.com/office/drawing/2014/main" id="{FBE9CCB7-2A60-45F7-86D5-12123AFE17AC}"/>
              </a:ext>
            </a:extLst>
          </p:cNvPr>
          <p:cNvSpPr txBox="1"/>
          <p:nvPr/>
        </p:nvSpPr>
        <p:spPr>
          <a:xfrm>
            <a:off x="7900634" y="1253459"/>
            <a:ext cx="113934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/>
            </a:lvl1pPr>
          </a:lstStyle>
          <a:p>
            <a: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9615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2480 0.069260 C -0.071831 0.090446 -0.092455 0.109473 -0.114145 0.126151 C -0.128524 0.137207 -0.143344 0.147209 -0.158539 0.156113" pathEditMode="relative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334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39149 0.048525 -0.080789 0.093349 -0.124619 0.134144 C -0.159252 0.166380 -0.195194 0.196046 -0.232279 0.223004" pathEditMode="relative">
                                      <p:cBhvr>
                                        <p:cTn id="13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DPT/Path Tracing</a:t>
            </a:r>
            <a:endParaRPr dirty="0"/>
          </a:p>
        </p:txBody>
      </p:sp>
      <p:pic>
        <p:nvPicPr>
          <p:cNvPr id="2099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0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1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2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3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sp>
        <p:nvSpPr>
          <p:cNvPr id="2104" name="線"/>
          <p:cNvSpPr/>
          <p:nvPr/>
        </p:nvSpPr>
        <p:spPr>
          <a:xfrm>
            <a:off x="3051437" y="4125530"/>
            <a:ext cx="4594816" cy="614791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5" name="線"/>
          <p:cNvSpPr/>
          <p:nvPr/>
        </p:nvSpPr>
        <p:spPr>
          <a:xfrm flipH="1" flipV="1">
            <a:off x="7517497" y="2488872"/>
            <a:ext cx="119301" cy="2253519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6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7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8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9" name="線"/>
          <p:cNvSpPr/>
          <p:nvPr/>
        </p:nvSpPr>
        <p:spPr>
          <a:xfrm flipH="1" flipV="1">
            <a:off x="7651513" y="2452109"/>
            <a:ext cx="1485449" cy="1656835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10" name="線"/>
          <p:cNvSpPr/>
          <p:nvPr/>
        </p:nvSpPr>
        <p:spPr>
          <a:xfrm>
            <a:off x="3033428" y="4111387"/>
            <a:ext cx="6125145" cy="1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11" name="円形"/>
          <p:cNvSpPr/>
          <p:nvPr/>
        </p:nvSpPr>
        <p:spPr>
          <a:xfrm>
            <a:off x="3942869" y="3574965"/>
            <a:ext cx="1115741" cy="1115741"/>
          </a:xfrm>
          <a:prstGeom prst="ellipse">
            <a:avLst/>
          </a:prstGeom>
          <a:ln w="190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1750376602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83306-39DD-4374-AAEF-49069E74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DPT/Visibility on single pixel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CF65EA-3A62-4DFD-BF92-BDA41FD0C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rimary_sampling_area_blue_.pdf" descr="primary_sampling_area_blue_.pdf">
            <a:extLst>
              <a:ext uri="{FF2B5EF4-FFF2-40B4-BE49-F238E27FC236}">
                <a16:creationId xmlns:a16="http://schemas.microsoft.com/office/drawing/2014/main" id="{53BBBAED-0AB1-41B2-B1AC-A2C5B504B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2195769"/>
            <a:ext cx="4028718" cy="36110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円形">
            <a:extLst>
              <a:ext uri="{FF2B5EF4-FFF2-40B4-BE49-F238E27FC236}">
                <a16:creationId xmlns:a16="http://schemas.microsoft.com/office/drawing/2014/main" id="{976016B5-A8AA-4BE9-90A2-9A1FED217378}"/>
              </a:ext>
            </a:extLst>
          </p:cNvPr>
          <p:cNvSpPr/>
          <p:nvPr/>
        </p:nvSpPr>
        <p:spPr>
          <a:xfrm>
            <a:off x="4082234" y="5106391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" name="円形">
            <a:extLst>
              <a:ext uri="{FF2B5EF4-FFF2-40B4-BE49-F238E27FC236}">
                <a16:creationId xmlns:a16="http://schemas.microsoft.com/office/drawing/2014/main" id="{4741E796-E297-4FB7-8E10-B9EDD7CF7085}"/>
              </a:ext>
            </a:extLst>
          </p:cNvPr>
          <p:cNvSpPr/>
          <p:nvPr/>
        </p:nvSpPr>
        <p:spPr>
          <a:xfrm>
            <a:off x="6096000" y="4075496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" name="円形">
            <a:extLst>
              <a:ext uri="{FF2B5EF4-FFF2-40B4-BE49-F238E27FC236}">
                <a16:creationId xmlns:a16="http://schemas.microsoft.com/office/drawing/2014/main" id="{78F0EEAF-6E65-423A-83C5-63E5B48B6A8B}"/>
              </a:ext>
            </a:extLst>
          </p:cNvPr>
          <p:cNvSpPr/>
          <p:nvPr/>
        </p:nvSpPr>
        <p:spPr>
          <a:xfrm>
            <a:off x="3719744" y="3072482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" name="円形">
            <a:extLst>
              <a:ext uri="{FF2B5EF4-FFF2-40B4-BE49-F238E27FC236}">
                <a16:creationId xmlns:a16="http://schemas.microsoft.com/office/drawing/2014/main" id="{3D005DE9-FDF6-44FB-9CBF-ECEF06BBE76F}"/>
              </a:ext>
            </a:extLst>
          </p:cNvPr>
          <p:cNvSpPr/>
          <p:nvPr/>
        </p:nvSpPr>
        <p:spPr>
          <a:xfrm>
            <a:off x="5889073" y="2658628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円形">
            <a:extLst>
              <a:ext uri="{FF2B5EF4-FFF2-40B4-BE49-F238E27FC236}">
                <a16:creationId xmlns:a16="http://schemas.microsoft.com/office/drawing/2014/main" id="{278F6725-E7EA-43A6-944B-1B85008A2881}"/>
              </a:ext>
            </a:extLst>
          </p:cNvPr>
          <p:cNvSpPr/>
          <p:nvPr/>
        </p:nvSpPr>
        <p:spPr>
          <a:xfrm>
            <a:off x="4651651" y="4001294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" name="円形">
            <a:extLst>
              <a:ext uri="{FF2B5EF4-FFF2-40B4-BE49-F238E27FC236}">
                <a16:creationId xmlns:a16="http://schemas.microsoft.com/office/drawing/2014/main" id="{AD809934-E501-4D2A-8A2A-930E2C41901F}"/>
              </a:ext>
            </a:extLst>
          </p:cNvPr>
          <p:cNvSpPr/>
          <p:nvPr/>
        </p:nvSpPr>
        <p:spPr>
          <a:xfrm>
            <a:off x="3926671" y="4950829"/>
            <a:ext cx="724980" cy="724980"/>
          </a:xfrm>
          <a:prstGeom prst="ellipse">
            <a:avLst/>
          </a:prstGeom>
          <a:ln w="114300">
            <a:solidFill>
              <a:srgbClr val="FF0706"/>
            </a:solidFill>
            <a:miter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307674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A06FE-63F6-41E7-81DE-9B74829A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DPT/Differentiate Visibility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0A4E11-AEE3-4879-A888-803DC33A5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93B88D-5C49-416B-A4EC-1475942E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013823"/>
            <a:ext cx="7905750" cy="44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8627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F5B1A-142F-41AC-9DF2-7482FEC4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DPT/Differentiate Visibility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94E87-10A1-464E-B56B-6C22C7636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bunny_target.png" descr="bunny_target.png">
            <a:extLst>
              <a:ext uri="{FF2B5EF4-FFF2-40B4-BE49-F238E27FC236}">
                <a16:creationId xmlns:a16="http://schemas.microsoft.com/office/drawing/2014/main" id="{7AD455F3-37B7-404A-A515-27F84389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470" y="1825625"/>
            <a:ext cx="4427135" cy="442713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線">
            <a:extLst>
              <a:ext uri="{FF2B5EF4-FFF2-40B4-BE49-F238E27FC236}">
                <a16:creationId xmlns:a16="http://schemas.microsoft.com/office/drawing/2014/main" id="{516E4525-EB06-44D6-A075-6EF2353B8FA6}"/>
              </a:ext>
            </a:extLst>
          </p:cNvPr>
          <p:cNvSpPr/>
          <p:nvPr/>
        </p:nvSpPr>
        <p:spPr>
          <a:xfrm flipH="1" flipV="1">
            <a:off x="9283078" y="2278785"/>
            <a:ext cx="395638" cy="3600225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線">
            <a:extLst>
              <a:ext uri="{FF2B5EF4-FFF2-40B4-BE49-F238E27FC236}">
                <a16:creationId xmlns:a16="http://schemas.microsoft.com/office/drawing/2014/main" id="{0B3C19CE-BAD8-45ED-94F5-199ED1189971}"/>
              </a:ext>
            </a:extLst>
          </p:cNvPr>
          <p:cNvSpPr/>
          <p:nvPr/>
        </p:nvSpPr>
        <p:spPr>
          <a:xfrm flipH="1" flipV="1">
            <a:off x="9596894" y="2354961"/>
            <a:ext cx="428732" cy="3633597"/>
          </a:xfrm>
          <a:prstGeom prst="line">
            <a:avLst/>
          </a:prstGeom>
          <a:ln w="63500">
            <a:solidFill>
              <a:schemeClr val="accent6">
                <a:satOff val="18029"/>
                <a:lumOff val="1206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" name="blocker_half_spaces.pdf" descr="blocker_half_spaces.pdf">
            <a:extLst>
              <a:ext uri="{FF2B5EF4-FFF2-40B4-BE49-F238E27FC236}">
                <a16:creationId xmlns:a16="http://schemas.microsoft.com/office/drawing/2014/main" id="{84EDF169-A65B-46B7-B37F-C3A27642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11" y="2123539"/>
            <a:ext cx="4142116" cy="38040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85989695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7DBF7-D340-4F7E-AF81-70E6E2EB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DPT/Importance Sampling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2AE56-FCA0-47DE-9843-E642C051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确定描边</a:t>
            </a:r>
            <a:r>
              <a:rPr lang="en-US" altLang="zh-CN" dirty="0"/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65588"/>
                </a:solidFill>
                <a:effectLst/>
                <a:latin typeface="Arial" panose="020B0604020202020204" pitchFamily="34" charset="0"/>
                <a:ea typeface="PT Serif"/>
                <a:hlinkClick r:id="rId3"/>
              </a:rPr>
              <a:t>Silhouette Extraction in Hough Space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65588"/>
                </a:solidFill>
                <a:effectLst/>
                <a:latin typeface="Arial" panose="020B0604020202020204" pitchFamily="34" charset="0"/>
                <a:ea typeface="PT Serif"/>
              </a:rPr>
              <a:t>)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建立层级关系选择描边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使用材质在边上的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LTC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积分作为重要度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イメージ" descr="イメージ">
            <a:extLst>
              <a:ext uri="{FF2B5EF4-FFF2-40B4-BE49-F238E27FC236}">
                <a16:creationId xmlns:a16="http://schemas.microsoft.com/office/drawing/2014/main" id="{26218CA7-5629-4219-AA40-C54A24C3D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413" y="3628589"/>
            <a:ext cx="2683312" cy="26833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4702490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哈密尔顿蒙特卡洛光线跟踪</a:t>
            </a:r>
            <a:r>
              <a:rPr lang="en-US" altLang="zh-CN" dirty="0">
                <a:solidFill>
                  <a:srgbClr val="FF0000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755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0D6C8-0C7D-459E-A67D-6B34F126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Hessian-Hamiltonian Monte Carlo Ray Tracing (H2MCMLT)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25908-7FEA-49C5-B041-1CC5E45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street_h2mc_20min_direct.png">
            <a:extLst>
              <a:ext uri="{FF2B5EF4-FFF2-40B4-BE49-F238E27FC236}">
                <a16:creationId xmlns:a16="http://schemas.microsoft.com/office/drawing/2014/main" id="{9A57366B-780C-4304-8F11-D90EA4008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05" y="1825625"/>
            <a:ext cx="3086181" cy="2314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bathroom_h2mc_10min.png">
            <a:extLst>
              <a:ext uri="{FF2B5EF4-FFF2-40B4-BE49-F238E27FC236}">
                <a16:creationId xmlns:a16="http://schemas.microsoft.com/office/drawing/2014/main" id="{FB09B352-2222-4C8D-919E-9137FEC9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8" y="1825625"/>
            <a:ext cx="4114909" cy="2314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bathroom_mmlt_1057_276.png">
            <a:extLst>
              <a:ext uri="{FF2B5EF4-FFF2-40B4-BE49-F238E27FC236}">
                <a16:creationId xmlns:a16="http://schemas.microsoft.com/office/drawing/2014/main" id="{A8D3FE4B-C47A-4A6B-9BD5-8094F858B3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87" t="5787" r="408" b="408"/>
          <a:stretch>
            <a:fillRect/>
          </a:stretch>
        </p:blipFill>
        <p:spPr>
          <a:xfrm>
            <a:off x="4008660" y="4359687"/>
            <a:ext cx="1976687" cy="1976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treet_mmlt_225_331.png">
            <a:extLst>
              <a:ext uri="{FF2B5EF4-FFF2-40B4-BE49-F238E27FC236}">
                <a16:creationId xmlns:a16="http://schemas.microsoft.com/office/drawing/2014/main" id="{1CD8C4A8-E866-4CCF-8674-FA7E9FA4F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805" y="4359687"/>
            <a:ext cx="1976835" cy="1976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279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988FD-DAD6-4666-88A3-D58E8BC2B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/>
              <p:nvPr/>
            </p:nvSpPr>
            <p:spPr>
              <a:xfrm>
                <a:off x="1883552" y="2168278"/>
                <a:ext cx="6844313" cy="1194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40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40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4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4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4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4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52" y="2168278"/>
                <a:ext cx="6844313" cy="1194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572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33965-5428-4576-AE22-B1342C45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H2MCMLT/Ring Sample</a:t>
            </a:r>
            <a:endParaRPr lang="zh-CN" altLang="en-US" dirty="0"/>
          </a:p>
        </p:txBody>
      </p:sp>
      <p:pic>
        <p:nvPicPr>
          <p:cNvPr id="5" name="ring_h2mc_direct.png">
            <a:extLst>
              <a:ext uri="{FF2B5EF4-FFF2-40B4-BE49-F238E27FC236}">
                <a16:creationId xmlns:a16="http://schemas.microsoft.com/office/drawing/2014/main" id="{041F8624-AAA1-448F-8EE1-F4D4035F1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319" y="1825625"/>
            <a:ext cx="5801784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96">
            <a:extLst>
              <a:ext uri="{FF2B5EF4-FFF2-40B4-BE49-F238E27FC236}">
                <a16:creationId xmlns:a16="http://schemas.microsoft.com/office/drawing/2014/main" id="{26A22885-8588-47ED-AD42-C0D8DB5DAC31}"/>
              </a:ext>
            </a:extLst>
          </p:cNvPr>
          <p:cNvSpPr/>
          <p:nvPr/>
        </p:nvSpPr>
        <p:spPr>
          <a:xfrm>
            <a:off x="1716886" y="2489556"/>
            <a:ext cx="980118" cy="1085882"/>
          </a:xfrm>
          <a:prstGeom prst="rect">
            <a:avLst/>
          </a:prstGeom>
          <a:ln w="127000">
            <a:solidFill>
              <a:schemeClr val="accent2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7" name="ring_h2mc_direct.png">
            <a:extLst>
              <a:ext uri="{FF2B5EF4-FFF2-40B4-BE49-F238E27FC236}">
                <a16:creationId xmlns:a16="http://schemas.microsoft.com/office/drawing/2014/main" id="{83FA2415-BFFE-4C8A-8400-459FEF4C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33" t="16156" r="68633" b="60477"/>
          <a:stretch>
            <a:fillRect/>
          </a:stretch>
        </p:blipFill>
        <p:spPr>
          <a:xfrm>
            <a:off x="7100842" y="1690688"/>
            <a:ext cx="4827064" cy="4690654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12">
            <a:extLst>
              <a:ext uri="{FF2B5EF4-FFF2-40B4-BE49-F238E27FC236}">
                <a16:creationId xmlns:a16="http://schemas.microsoft.com/office/drawing/2014/main" id="{90F08800-063F-408D-93E0-E56125B59F09}"/>
              </a:ext>
            </a:extLst>
          </p:cNvPr>
          <p:cNvSpPr/>
          <p:nvPr/>
        </p:nvSpPr>
        <p:spPr>
          <a:xfrm>
            <a:off x="7082701" y="1728241"/>
            <a:ext cx="4901136" cy="4615560"/>
          </a:xfrm>
          <a:prstGeom prst="rect">
            <a:avLst/>
          </a:prstGeom>
          <a:ln w="114300">
            <a:solidFill>
              <a:schemeClr val="accent2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4DD1BEB-A717-4472-BB8F-76E7066F42BA}"/>
              </a:ext>
            </a:extLst>
          </p:cNvPr>
          <p:cNvCxnSpPr/>
          <p:nvPr/>
        </p:nvCxnSpPr>
        <p:spPr>
          <a:xfrm flipV="1">
            <a:off x="1732547" y="1690688"/>
            <a:ext cx="5368295" cy="779796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9DD1C72-CFDB-4AFE-81BF-4C14DA49B733}"/>
              </a:ext>
            </a:extLst>
          </p:cNvPr>
          <p:cNvCxnSpPr/>
          <p:nvPr/>
        </p:nvCxnSpPr>
        <p:spPr>
          <a:xfrm>
            <a:off x="1716886" y="3575438"/>
            <a:ext cx="5365815" cy="276836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1241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log_func.png">
            <a:extLst>
              <a:ext uri="{FF2B5EF4-FFF2-40B4-BE49-F238E27FC236}">
                <a16:creationId xmlns:a16="http://schemas.microsoft.com/office/drawing/2014/main" id="{1AE36ACC-56CE-45C9-ADFB-D73ED2A52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2073" y="1756289"/>
            <a:ext cx="5801784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C952CF9-0C56-46FB-9953-0153CD25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H2MCMLT/Path Contribution</a:t>
            </a:r>
            <a:endParaRPr lang="zh-CN" altLang="en-US" dirty="0"/>
          </a:p>
        </p:txBody>
      </p:sp>
      <p:pic>
        <p:nvPicPr>
          <p:cNvPr id="4" name="ring_h2mc_direct.png">
            <a:extLst>
              <a:ext uri="{FF2B5EF4-FFF2-40B4-BE49-F238E27FC236}">
                <a16:creationId xmlns:a16="http://schemas.microsoft.com/office/drawing/2014/main" id="{8E3955D3-BFBF-4386-9728-B78623EF6A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33" t="16156" r="68633" b="60477"/>
          <a:stretch>
            <a:fillRect/>
          </a:stretch>
        </p:blipFill>
        <p:spPr>
          <a:xfrm>
            <a:off x="2168219" y="2579561"/>
            <a:ext cx="2617939" cy="254395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08">
            <a:extLst>
              <a:ext uri="{FF2B5EF4-FFF2-40B4-BE49-F238E27FC236}">
                <a16:creationId xmlns:a16="http://schemas.microsoft.com/office/drawing/2014/main" id="{62350596-AF7A-4C1D-B5B1-ADDABCE93C92}"/>
              </a:ext>
            </a:extLst>
          </p:cNvPr>
          <p:cNvSpPr/>
          <p:nvPr/>
        </p:nvSpPr>
        <p:spPr>
          <a:xfrm flipH="1" flipV="1">
            <a:off x="3247875" y="3726035"/>
            <a:ext cx="734608" cy="734608"/>
          </a:xfrm>
          <a:prstGeom prst="line">
            <a:avLst/>
          </a:prstGeom>
          <a:ln w="88900">
            <a:solidFill>
              <a:srgbClr val="FFFB00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" name="Shape 209">
            <a:extLst>
              <a:ext uri="{FF2B5EF4-FFF2-40B4-BE49-F238E27FC236}">
                <a16:creationId xmlns:a16="http://schemas.microsoft.com/office/drawing/2014/main" id="{307A28A8-BFE8-43B0-99CE-0B498F71FE47}"/>
              </a:ext>
            </a:extLst>
          </p:cNvPr>
          <p:cNvSpPr/>
          <p:nvPr/>
        </p:nvSpPr>
        <p:spPr>
          <a:xfrm flipH="1">
            <a:off x="3354178" y="3149174"/>
            <a:ext cx="1837731" cy="536282"/>
          </a:xfrm>
          <a:prstGeom prst="line">
            <a:avLst/>
          </a:prstGeom>
          <a:ln w="88900">
            <a:solidFill>
              <a:srgbClr val="FFFB00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" name="Shape 210">
            <a:extLst>
              <a:ext uri="{FF2B5EF4-FFF2-40B4-BE49-F238E27FC236}">
                <a16:creationId xmlns:a16="http://schemas.microsoft.com/office/drawing/2014/main" id="{9D745F99-E8D7-4446-AEE1-ADB1AC70733D}"/>
              </a:ext>
            </a:extLst>
          </p:cNvPr>
          <p:cNvSpPr/>
          <p:nvPr/>
        </p:nvSpPr>
        <p:spPr>
          <a:xfrm>
            <a:off x="3243280" y="3629840"/>
            <a:ext cx="1107915" cy="678479"/>
          </a:xfrm>
          <a:prstGeom prst="line">
            <a:avLst/>
          </a:prstGeom>
          <a:ln w="76200">
            <a:solidFill>
              <a:srgbClr val="51A7F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8" name="Shape 211">
            <a:extLst>
              <a:ext uri="{FF2B5EF4-FFF2-40B4-BE49-F238E27FC236}">
                <a16:creationId xmlns:a16="http://schemas.microsoft.com/office/drawing/2014/main" id="{940DCCDD-A39C-495E-AC0A-C0E6D89007F0}"/>
              </a:ext>
            </a:extLst>
          </p:cNvPr>
          <p:cNvSpPr/>
          <p:nvPr/>
        </p:nvSpPr>
        <p:spPr>
          <a:xfrm>
            <a:off x="3726988" y="3021044"/>
            <a:ext cx="373589" cy="373589"/>
          </a:xfrm>
          <a:prstGeom prst="ellipse">
            <a:avLst/>
          </a:prstGeom>
          <a:ln w="88900">
            <a:solidFill>
              <a:srgbClr val="FD425A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Shape 214">
            <a:extLst>
              <a:ext uri="{FF2B5EF4-FFF2-40B4-BE49-F238E27FC236}">
                <a16:creationId xmlns:a16="http://schemas.microsoft.com/office/drawing/2014/main" id="{EE6F37EF-FB44-408B-A70A-C222626A7699}"/>
              </a:ext>
            </a:extLst>
          </p:cNvPr>
          <p:cNvSpPr/>
          <p:nvPr/>
        </p:nvSpPr>
        <p:spPr>
          <a:xfrm flipH="1">
            <a:off x="4077516" y="2366953"/>
            <a:ext cx="819540" cy="814736"/>
          </a:xfrm>
          <a:prstGeom prst="line">
            <a:avLst/>
          </a:prstGeom>
          <a:ln w="76200">
            <a:solidFill>
              <a:srgbClr val="FD415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11" name="Shape 215">
            <a:extLst>
              <a:ext uri="{FF2B5EF4-FFF2-40B4-BE49-F238E27FC236}">
                <a16:creationId xmlns:a16="http://schemas.microsoft.com/office/drawing/2014/main" id="{AC1D4349-8527-45A5-9AE7-20C4C7B05D25}"/>
              </a:ext>
            </a:extLst>
          </p:cNvPr>
          <p:cNvSpPr/>
          <p:nvPr/>
        </p:nvSpPr>
        <p:spPr>
          <a:xfrm>
            <a:off x="7724265" y="2782942"/>
            <a:ext cx="342901" cy="342901"/>
          </a:xfrm>
          <a:prstGeom prst="ellipse">
            <a:avLst/>
          </a:prstGeom>
          <a:gradFill>
            <a:gsLst>
              <a:gs pos="0">
                <a:srgbClr val="FD425A"/>
              </a:gs>
              <a:gs pos="100000">
                <a:srgbClr val="FD7876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Shape 216">
            <a:extLst>
              <a:ext uri="{FF2B5EF4-FFF2-40B4-BE49-F238E27FC236}">
                <a16:creationId xmlns:a16="http://schemas.microsoft.com/office/drawing/2014/main" id="{587DFC16-800B-4A01-8E7D-8F3CFC672CBE}"/>
              </a:ext>
            </a:extLst>
          </p:cNvPr>
          <p:cNvSpPr/>
          <p:nvPr/>
        </p:nvSpPr>
        <p:spPr>
          <a:xfrm>
            <a:off x="9388163" y="3593200"/>
            <a:ext cx="370841" cy="370842"/>
          </a:xfrm>
          <a:prstGeom prst="ellipse">
            <a:avLst/>
          </a:prstGeom>
          <a:gradFill>
            <a:gsLst>
              <a:gs pos="0">
                <a:srgbClr val="52A7F9"/>
              </a:gs>
              <a:gs pos="100000">
                <a:srgbClr val="99D0F9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Shape 219">
            <a:extLst>
              <a:ext uri="{FF2B5EF4-FFF2-40B4-BE49-F238E27FC236}">
                <a16:creationId xmlns:a16="http://schemas.microsoft.com/office/drawing/2014/main" id="{5B7339CB-F607-43E9-8AFA-49803B8498BB}"/>
              </a:ext>
            </a:extLst>
          </p:cNvPr>
          <p:cNvSpPr/>
          <p:nvPr/>
        </p:nvSpPr>
        <p:spPr>
          <a:xfrm>
            <a:off x="2288760" y="3841538"/>
            <a:ext cx="118835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vertex 1</a:t>
            </a:r>
          </a:p>
        </p:txBody>
      </p:sp>
      <p:sp>
        <p:nvSpPr>
          <p:cNvPr id="16" name="Shape 220">
            <a:extLst>
              <a:ext uri="{FF2B5EF4-FFF2-40B4-BE49-F238E27FC236}">
                <a16:creationId xmlns:a16="http://schemas.microsoft.com/office/drawing/2014/main" id="{1A5A8F86-65EA-4EAC-862B-87628DE4A861}"/>
              </a:ext>
            </a:extLst>
          </p:cNvPr>
          <p:cNvSpPr/>
          <p:nvPr/>
        </p:nvSpPr>
        <p:spPr>
          <a:xfrm>
            <a:off x="2533382" y="4614869"/>
            <a:ext cx="118835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vertex 2</a:t>
            </a:r>
          </a:p>
        </p:txBody>
      </p:sp>
      <p:sp>
        <p:nvSpPr>
          <p:cNvPr id="17" name="Shape 221">
            <a:extLst>
              <a:ext uri="{FF2B5EF4-FFF2-40B4-BE49-F238E27FC236}">
                <a16:creationId xmlns:a16="http://schemas.microsoft.com/office/drawing/2014/main" id="{E62C996C-9BEF-432F-958C-5385775B4643}"/>
              </a:ext>
            </a:extLst>
          </p:cNvPr>
          <p:cNvSpPr/>
          <p:nvPr/>
        </p:nvSpPr>
        <p:spPr>
          <a:xfrm>
            <a:off x="3920746" y="3446208"/>
            <a:ext cx="1" cy="904442"/>
          </a:xfrm>
          <a:prstGeom prst="line">
            <a:avLst/>
          </a:prstGeom>
          <a:ln w="76200">
            <a:solidFill>
              <a:srgbClr val="FD415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18" name="Shape 222">
            <a:extLst>
              <a:ext uri="{FF2B5EF4-FFF2-40B4-BE49-F238E27FC236}">
                <a16:creationId xmlns:a16="http://schemas.microsoft.com/office/drawing/2014/main" id="{57F96DB5-CDFB-4328-8BE4-9B2D4A369911}"/>
              </a:ext>
            </a:extLst>
          </p:cNvPr>
          <p:cNvSpPr/>
          <p:nvPr/>
        </p:nvSpPr>
        <p:spPr>
          <a:xfrm>
            <a:off x="8077167" y="3604313"/>
            <a:ext cx="348633" cy="348616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Shape 223">
            <a:extLst>
              <a:ext uri="{FF2B5EF4-FFF2-40B4-BE49-F238E27FC236}">
                <a16:creationId xmlns:a16="http://schemas.microsoft.com/office/drawing/2014/main" id="{3187E64E-A0AE-4FB1-9E43-965B71AE3D2E}"/>
              </a:ext>
            </a:extLst>
          </p:cNvPr>
          <p:cNvSpPr/>
          <p:nvPr/>
        </p:nvSpPr>
        <p:spPr>
          <a:xfrm>
            <a:off x="3130713" y="3572487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" name="Shape 224">
            <a:extLst>
              <a:ext uri="{FF2B5EF4-FFF2-40B4-BE49-F238E27FC236}">
                <a16:creationId xmlns:a16="http://schemas.microsoft.com/office/drawing/2014/main" id="{3FA3F150-6ED3-4AAA-AA20-15E3E0BB5392}"/>
              </a:ext>
            </a:extLst>
          </p:cNvPr>
          <p:cNvSpPr/>
          <p:nvPr/>
        </p:nvSpPr>
        <p:spPr>
          <a:xfrm>
            <a:off x="3794619" y="4315403"/>
            <a:ext cx="293885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" name="Shape 226">
            <a:extLst>
              <a:ext uri="{FF2B5EF4-FFF2-40B4-BE49-F238E27FC236}">
                <a16:creationId xmlns:a16="http://schemas.microsoft.com/office/drawing/2014/main" id="{59E0C66D-6F2C-4CF7-8B96-37CA5FBD91D3}"/>
              </a:ext>
            </a:extLst>
          </p:cNvPr>
          <p:cNvSpPr/>
          <p:nvPr/>
        </p:nvSpPr>
        <p:spPr>
          <a:xfrm>
            <a:off x="4350555" y="4262439"/>
            <a:ext cx="399797" cy="399797"/>
          </a:xfrm>
          <a:prstGeom prst="ellipse">
            <a:avLst/>
          </a:prstGeom>
          <a:ln w="88900">
            <a:solidFill>
              <a:srgbClr val="52A7F9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Shape 228">
            <a:extLst>
              <a:ext uri="{FF2B5EF4-FFF2-40B4-BE49-F238E27FC236}">
                <a16:creationId xmlns:a16="http://schemas.microsoft.com/office/drawing/2014/main" id="{0B868B19-FF73-4F81-B6D1-B821A9C85D3D}"/>
              </a:ext>
            </a:extLst>
          </p:cNvPr>
          <p:cNvSpPr/>
          <p:nvPr/>
        </p:nvSpPr>
        <p:spPr>
          <a:xfrm>
            <a:off x="5084857" y="1887099"/>
            <a:ext cx="1745592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contribution</a:t>
            </a:r>
          </a:p>
        </p:txBody>
      </p:sp>
      <p:sp>
        <p:nvSpPr>
          <p:cNvPr id="25" name="Shape 229">
            <a:extLst>
              <a:ext uri="{FF2B5EF4-FFF2-40B4-BE49-F238E27FC236}">
                <a16:creationId xmlns:a16="http://schemas.microsoft.com/office/drawing/2014/main" id="{65EA1682-B6AF-4420-9318-E1FC151F15CA}"/>
              </a:ext>
            </a:extLst>
          </p:cNvPr>
          <p:cNvSpPr/>
          <p:nvPr/>
        </p:nvSpPr>
        <p:spPr>
          <a:xfrm>
            <a:off x="7002518" y="2123320"/>
            <a:ext cx="178639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zero contrib.</a:t>
            </a:r>
          </a:p>
        </p:txBody>
      </p:sp>
      <p:sp>
        <p:nvSpPr>
          <p:cNvPr id="26" name="Shape 230">
            <a:extLst>
              <a:ext uri="{FF2B5EF4-FFF2-40B4-BE49-F238E27FC236}">
                <a16:creationId xmlns:a16="http://schemas.microsoft.com/office/drawing/2014/main" id="{E007B4A3-9CD2-47D0-9F42-CF7B607299EB}"/>
              </a:ext>
            </a:extLst>
          </p:cNvPr>
          <p:cNvSpPr/>
          <p:nvPr/>
        </p:nvSpPr>
        <p:spPr>
          <a:xfrm>
            <a:off x="8983934" y="4122294"/>
            <a:ext cx="178639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68B4F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zero contrib.</a:t>
            </a:r>
          </a:p>
        </p:txBody>
      </p:sp>
      <p:sp>
        <p:nvSpPr>
          <p:cNvPr id="27" name="Shape 236">
            <a:extLst>
              <a:ext uri="{FF2B5EF4-FFF2-40B4-BE49-F238E27FC236}">
                <a16:creationId xmlns:a16="http://schemas.microsoft.com/office/drawing/2014/main" id="{4ED93CE3-5778-4E58-8E75-031D83179BBB}"/>
              </a:ext>
            </a:extLst>
          </p:cNvPr>
          <p:cNvSpPr/>
          <p:nvPr/>
        </p:nvSpPr>
        <p:spPr>
          <a:xfrm rot="960000">
            <a:off x="4966549" y="1964566"/>
            <a:ext cx="2862910" cy="792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80" extrusionOk="0">
                <a:moveTo>
                  <a:pt x="0" y="16280"/>
                </a:moveTo>
                <a:cubicBezTo>
                  <a:pt x="188" y="-3908"/>
                  <a:pt x="7388" y="-5320"/>
                  <a:pt x="21600" y="12043"/>
                </a:cubicBezTo>
              </a:path>
            </a:pathLst>
          </a:custGeom>
          <a:ln w="101600">
            <a:solidFill>
              <a:srgbClr val="FD415A">
                <a:alpha val="69981"/>
              </a:srgb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cxnSp>
        <p:nvCxnSpPr>
          <p:cNvPr id="28" name="Connector 232">
            <a:extLst>
              <a:ext uri="{FF2B5EF4-FFF2-40B4-BE49-F238E27FC236}">
                <a16:creationId xmlns:a16="http://schemas.microsoft.com/office/drawing/2014/main" id="{D2F22133-4BF3-4415-AB95-EB3F32F5882E}"/>
              </a:ext>
            </a:extLst>
          </p:cNvPr>
          <p:cNvCxnSpPr>
            <a:stCxn id="22" idx="0"/>
            <a:endCxn id="12" idx="0"/>
          </p:cNvCxnSpPr>
          <p:nvPr/>
        </p:nvCxnSpPr>
        <p:spPr>
          <a:xfrm flipV="1">
            <a:off x="4550453" y="3778621"/>
            <a:ext cx="5023131" cy="683717"/>
          </a:xfrm>
          <a:prstGeom prst="straightConnector1">
            <a:avLst/>
          </a:prstGeom>
          <a:ln w="101600">
            <a:solidFill>
              <a:srgbClr val="52A7F9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49109"/>
              </a:srgbClr>
            </a:outerShdw>
          </a:effectLst>
        </p:spPr>
      </p:cxnSp>
      <p:sp>
        <p:nvSpPr>
          <p:cNvPr id="29" name="Shape 237">
            <a:extLst>
              <a:ext uri="{FF2B5EF4-FFF2-40B4-BE49-F238E27FC236}">
                <a16:creationId xmlns:a16="http://schemas.microsoft.com/office/drawing/2014/main" id="{46BC3C9E-2228-4571-843F-B03805010CC0}"/>
              </a:ext>
            </a:extLst>
          </p:cNvPr>
          <p:cNvSpPr/>
          <p:nvPr/>
        </p:nvSpPr>
        <p:spPr>
          <a:xfrm>
            <a:off x="5053592" y="3182802"/>
            <a:ext cx="3028482" cy="1041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16841" extrusionOk="0">
                <a:moveTo>
                  <a:pt x="1" y="0"/>
                </a:moveTo>
                <a:cubicBezTo>
                  <a:pt x="-37" y="18075"/>
                  <a:pt x="7150" y="21600"/>
                  <a:pt x="21563" y="10576"/>
                </a:cubicBezTo>
              </a:path>
            </a:pathLst>
          </a:custGeom>
          <a:ln w="101600">
            <a:solidFill>
              <a:srgbClr val="FFFB00">
                <a:alpha val="69981"/>
              </a:srgb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" name="Shape 234">
            <a:extLst>
              <a:ext uri="{FF2B5EF4-FFF2-40B4-BE49-F238E27FC236}">
                <a16:creationId xmlns:a16="http://schemas.microsoft.com/office/drawing/2014/main" id="{D5625B49-A54A-4D5E-9DD8-7ACF7233F8D9}"/>
              </a:ext>
            </a:extLst>
          </p:cNvPr>
          <p:cNvSpPr/>
          <p:nvPr/>
        </p:nvSpPr>
        <p:spPr>
          <a:xfrm>
            <a:off x="3812092" y="4844739"/>
            <a:ext cx="980663" cy="1"/>
          </a:xfrm>
          <a:prstGeom prst="line">
            <a:avLst/>
          </a:prstGeom>
          <a:ln w="63500">
            <a:solidFill>
              <a:srgbClr val="51A7F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31" name="Shape 235">
            <a:extLst>
              <a:ext uri="{FF2B5EF4-FFF2-40B4-BE49-F238E27FC236}">
                <a16:creationId xmlns:a16="http://schemas.microsoft.com/office/drawing/2014/main" id="{79F1CDD5-8150-4740-893A-6121A59C4243}"/>
              </a:ext>
            </a:extLst>
          </p:cNvPr>
          <p:cNvSpPr/>
          <p:nvPr/>
        </p:nvSpPr>
        <p:spPr>
          <a:xfrm flipV="1">
            <a:off x="2922761" y="2730762"/>
            <a:ext cx="767302" cy="767303"/>
          </a:xfrm>
          <a:prstGeom prst="line">
            <a:avLst/>
          </a:prstGeom>
          <a:ln w="101600">
            <a:solidFill>
              <a:srgbClr val="FD415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dvAuto="0"/>
      <p:bldP spid="28" grpId="0" animBg="1" advAuto="0"/>
      <p:bldP spid="29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B3148-82CD-4327-BC7C-45D7DA24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H2MCMLT/Metropolis Light Transport(MLT)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362B3-9332-4096-96AE-1785C2F6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48A27A39-6A5C-468F-874D-456B9DCD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98204" y="1813742"/>
            <a:ext cx="6487040" cy="48652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97">
            <a:extLst>
              <a:ext uri="{FF2B5EF4-FFF2-40B4-BE49-F238E27FC236}">
                <a16:creationId xmlns:a16="http://schemas.microsoft.com/office/drawing/2014/main" id="{285B9843-6B99-4C05-B04C-B708DE430F2D}"/>
              </a:ext>
            </a:extLst>
          </p:cNvPr>
          <p:cNvSpPr/>
          <p:nvPr/>
        </p:nvSpPr>
        <p:spPr>
          <a:xfrm>
            <a:off x="4060933" y="3885856"/>
            <a:ext cx="154702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sample n</a:t>
            </a:r>
          </a:p>
        </p:txBody>
      </p:sp>
      <p:sp>
        <p:nvSpPr>
          <p:cNvPr id="9" name="Shape 298">
            <a:extLst>
              <a:ext uri="{FF2B5EF4-FFF2-40B4-BE49-F238E27FC236}">
                <a16:creationId xmlns:a16="http://schemas.microsoft.com/office/drawing/2014/main" id="{B2526DBD-7FB5-476E-9D61-D4FBB83493B1}"/>
              </a:ext>
            </a:extLst>
          </p:cNvPr>
          <p:cNvSpPr/>
          <p:nvPr/>
        </p:nvSpPr>
        <p:spPr>
          <a:xfrm>
            <a:off x="7405272" y="3885856"/>
            <a:ext cx="19524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sample n+1</a:t>
            </a:r>
          </a:p>
        </p:txBody>
      </p:sp>
      <p:sp>
        <p:nvSpPr>
          <p:cNvPr id="11" name="Shape 299">
            <a:extLst>
              <a:ext uri="{FF2B5EF4-FFF2-40B4-BE49-F238E27FC236}">
                <a16:creationId xmlns:a16="http://schemas.microsoft.com/office/drawing/2014/main" id="{991723DC-5DDE-444D-8D34-144EE3DFE626}"/>
              </a:ext>
            </a:extLst>
          </p:cNvPr>
          <p:cNvSpPr/>
          <p:nvPr/>
        </p:nvSpPr>
        <p:spPr>
          <a:xfrm>
            <a:off x="8159129" y="2952044"/>
            <a:ext cx="19524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sample n+2</a:t>
            </a:r>
          </a:p>
        </p:txBody>
      </p:sp>
      <p:sp>
        <p:nvSpPr>
          <p:cNvPr id="13" name="Shape 301">
            <a:extLst>
              <a:ext uri="{FF2B5EF4-FFF2-40B4-BE49-F238E27FC236}">
                <a16:creationId xmlns:a16="http://schemas.microsoft.com/office/drawing/2014/main" id="{4B5AE514-F29A-4EFC-9C9A-F60C6D125475}"/>
              </a:ext>
            </a:extLst>
          </p:cNvPr>
          <p:cNvSpPr/>
          <p:nvPr/>
        </p:nvSpPr>
        <p:spPr>
          <a:xfrm flipV="1">
            <a:off x="6289271" y="3887378"/>
            <a:ext cx="469486" cy="345711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" name="Shape 302">
            <a:extLst>
              <a:ext uri="{FF2B5EF4-FFF2-40B4-BE49-F238E27FC236}">
                <a16:creationId xmlns:a16="http://schemas.microsoft.com/office/drawing/2014/main" id="{5810304E-F7FA-4A37-8193-0E2FAAF35FD1}"/>
              </a:ext>
            </a:extLst>
          </p:cNvPr>
          <p:cNvSpPr/>
          <p:nvPr/>
        </p:nvSpPr>
        <p:spPr>
          <a:xfrm>
            <a:off x="6790179" y="3589583"/>
            <a:ext cx="395484" cy="395465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" name="Shape 303">
            <a:extLst>
              <a:ext uri="{FF2B5EF4-FFF2-40B4-BE49-F238E27FC236}">
                <a16:creationId xmlns:a16="http://schemas.microsoft.com/office/drawing/2014/main" id="{1F5FAF1D-24C5-406C-8B35-824118CB57E4}"/>
              </a:ext>
            </a:extLst>
          </p:cNvPr>
          <p:cNvSpPr/>
          <p:nvPr/>
        </p:nvSpPr>
        <p:spPr>
          <a:xfrm>
            <a:off x="6064187" y="4048655"/>
            <a:ext cx="395484" cy="395465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Shape 304">
            <a:extLst>
              <a:ext uri="{FF2B5EF4-FFF2-40B4-BE49-F238E27FC236}">
                <a16:creationId xmlns:a16="http://schemas.microsoft.com/office/drawing/2014/main" id="{2313D67B-BFF2-48DA-BA0D-79613DE5D5C6}"/>
              </a:ext>
            </a:extLst>
          </p:cNvPr>
          <p:cNvSpPr/>
          <p:nvPr/>
        </p:nvSpPr>
        <p:spPr>
          <a:xfrm flipV="1">
            <a:off x="7174261" y="3421862"/>
            <a:ext cx="369876" cy="22502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" name="Shape 305">
            <a:extLst>
              <a:ext uri="{FF2B5EF4-FFF2-40B4-BE49-F238E27FC236}">
                <a16:creationId xmlns:a16="http://schemas.microsoft.com/office/drawing/2014/main" id="{110CC980-79FB-4A22-9BCA-CAB987C821E1}"/>
              </a:ext>
            </a:extLst>
          </p:cNvPr>
          <p:cNvSpPr/>
          <p:nvPr/>
        </p:nvSpPr>
        <p:spPr>
          <a:xfrm>
            <a:off x="7482434" y="3062158"/>
            <a:ext cx="395484" cy="395464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80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77977-FC44-47B6-83E0-F961986F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H2MCMLT/Metropolis Light Transport(MLT)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3F6BA-3ECD-4F25-8A2A-DEF7FE51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5F074941-42C4-4CB8-B2A4-CA3C0B88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14773" y="1825625"/>
            <a:ext cx="6487040" cy="48652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24">
            <a:extLst>
              <a:ext uri="{FF2B5EF4-FFF2-40B4-BE49-F238E27FC236}">
                <a16:creationId xmlns:a16="http://schemas.microsoft.com/office/drawing/2014/main" id="{65CA45A8-0EC9-4E79-9CBD-BE8D195BEC1A}"/>
              </a:ext>
            </a:extLst>
          </p:cNvPr>
          <p:cNvSpPr/>
          <p:nvPr/>
        </p:nvSpPr>
        <p:spPr>
          <a:xfrm>
            <a:off x="6010632" y="3344001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" name="Shape 325">
            <a:extLst>
              <a:ext uri="{FF2B5EF4-FFF2-40B4-BE49-F238E27FC236}">
                <a16:creationId xmlns:a16="http://schemas.microsoft.com/office/drawing/2014/main" id="{92F2A672-77E4-4AF9-BCAB-604D6B805C65}"/>
              </a:ext>
            </a:extLst>
          </p:cNvPr>
          <p:cNvSpPr/>
          <p:nvPr/>
        </p:nvSpPr>
        <p:spPr>
          <a:xfrm>
            <a:off x="5460492" y="4253816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" name="Shape 326">
            <a:extLst>
              <a:ext uri="{FF2B5EF4-FFF2-40B4-BE49-F238E27FC236}">
                <a16:creationId xmlns:a16="http://schemas.microsoft.com/office/drawing/2014/main" id="{30E0DB14-0D51-4C5A-AD4D-BB068E20BB58}"/>
              </a:ext>
            </a:extLst>
          </p:cNvPr>
          <p:cNvSpPr/>
          <p:nvPr/>
        </p:nvSpPr>
        <p:spPr>
          <a:xfrm>
            <a:off x="4565797" y="2657369"/>
            <a:ext cx="16628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13" name="Shape 327">
            <a:extLst>
              <a:ext uri="{FF2B5EF4-FFF2-40B4-BE49-F238E27FC236}">
                <a16:creationId xmlns:a16="http://schemas.microsoft.com/office/drawing/2014/main" id="{6E2725EB-36DF-499D-AC1D-6727C08E63A0}"/>
              </a:ext>
            </a:extLst>
          </p:cNvPr>
          <p:cNvSpPr/>
          <p:nvPr/>
        </p:nvSpPr>
        <p:spPr>
          <a:xfrm flipH="1" flipV="1">
            <a:off x="6260928" y="3738912"/>
            <a:ext cx="149062" cy="39631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" name="Shape 328">
            <a:extLst>
              <a:ext uri="{FF2B5EF4-FFF2-40B4-BE49-F238E27FC236}">
                <a16:creationId xmlns:a16="http://schemas.microsoft.com/office/drawing/2014/main" id="{067C5F0C-753D-404A-BDFD-B7730653940E}"/>
              </a:ext>
            </a:extLst>
          </p:cNvPr>
          <p:cNvSpPr/>
          <p:nvPr/>
        </p:nvSpPr>
        <p:spPr>
          <a:xfrm flipH="1">
            <a:off x="5906847" y="4272824"/>
            <a:ext cx="575449" cy="166246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" name="Shape 329">
            <a:extLst>
              <a:ext uri="{FF2B5EF4-FFF2-40B4-BE49-F238E27FC236}">
                <a16:creationId xmlns:a16="http://schemas.microsoft.com/office/drawing/2014/main" id="{6183DF04-89D2-44B4-94DC-EF2400870165}"/>
              </a:ext>
            </a:extLst>
          </p:cNvPr>
          <p:cNvSpPr/>
          <p:nvPr/>
        </p:nvSpPr>
        <p:spPr>
          <a:xfrm>
            <a:off x="6559266" y="4469577"/>
            <a:ext cx="162970" cy="492855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" name="Shape 330">
            <a:extLst>
              <a:ext uri="{FF2B5EF4-FFF2-40B4-BE49-F238E27FC236}">
                <a16:creationId xmlns:a16="http://schemas.microsoft.com/office/drawing/2014/main" id="{AF6CB4B4-2C61-46F3-BAD5-358896AAC416}"/>
              </a:ext>
            </a:extLst>
          </p:cNvPr>
          <p:cNvSpPr/>
          <p:nvPr/>
        </p:nvSpPr>
        <p:spPr>
          <a:xfrm>
            <a:off x="6566564" y="4271208"/>
            <a:ext cx="738722" cy="1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" name="Shape 331">
            <a:extLst>
              <a:ext uri="{FF2B5EF4-FFF2-40B4-BE49-F238E27FC236}">
                <a16:creationId xmlns:a16="http://schemas.microsoft.com/office/drawing/2014/main" id="{00067DBC-4DB5-49C1-B7F4-C44085974F7F}"/>
              </a:ext>
            </a:extLst>
          </p:cNvPr>
          <p:cNvSpPr/>
          <p:nvPr/>
        </p:nvSpPr>
        <p:spPr>
          <a:xfrm>
            <a:off x="3579540" y="4271208"/>
            <a:ext cx="166286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23" name="Shape 332">
            <a:extLst>
              <a:ext uri="{FF2B5EF4-FFF2-40B4-BE49-F238E27FC236}">
                <a16:creationId xmlns:a16="http://schemas.microsoft.com/office/drawing/2014/main" id="{E16E4FF8-30FE-491E-B391-541DF6BD1E1B}"/>
              </a:ext>
            </a:extLst>
          </p:cNvPr>
          <p:cNvSpPr/>
          <p:nvPr/>
        </p:nvSpPr>
        <p:spPr>
          <a:xfrm>
            <a:off x="7822191" y="4164528"/>
            <a:ext cx="16628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25" name="Shape 333">
            <a:extLst>
              <a:ext uri="{FF2B5EF4-FFF2-40B4-BE49-F238E27FC236}">
                <a16:creationId xmlns:a16="http://schemas.microsoft.com/office/drawing/2014/main" id="{7A5BAC64-8CA5-45CF-A6DE-592B98501032}"/>
              </a:ext>
            </a:extLst>
          </p:cNvPr>
          <p:cNvSpPr/>
          <p:nvPr/>
        </p:nvSpPr>
        <p:spPr>
          <a:xfrm>
            <a:off x="6817815" y="5380804"/>
            <a:ext cx="16628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27" name="Shape 334">
            <a:extLst>
              <a:ext uri="{FF2B5EF4-FFF2-40B4-BE49-F238E27FC236}">
                <a16:creationId xmlns:a16="http://schemas.microsoft.com/office/drawing/2014/main" id="{0DACA61F-1F96-4C23-BC79-25A354C08BA2}"/>
              </a:ext>
            </a:extLst>
          </p:cNvPr>
          <p:cNvSpPr/>
          <p:nvPr/>
        </p:nvSpPr>
        <p:spPr>
          <a:xfrm>
            <a:off x="5300934" y="3080706"/>
            <a:ext cx="2355128" cy="2355129"/>
          </a:xfrm>
          <a:prstGeom prst="ellipse">
            <a:avLst/>
          </a:prstGeom>
          <a:ln w="127000">
            <a:solidFill>
              <a:schemeClr val="accent3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Shape 335">
            <a:extLst>
              <a:ext uri="{FF2B5EF4-FFF2-40B4-BE49-F238E27FC236}">
                <a16:creationId xmlns:a16="http://schemas.microsoft.com/office/drawing/2014/main" id="{455455DE-E5A9-4E15-9E93-F90DB05C2D38}"/>
              </a:ext>
            </a:extLst>
          </p:cNvPr>
          <p:cNvSpPr/>
          <p:nvPr/>
        </p:nvSpPr>
        <p:spPr>
          <a:xfrm>
            <a:off x="7266987" y="4169064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" name="Shape 336">
            <a:extLst>
              <a:ext uri="{FF2B5EF4-FFF2-40B4-BE49-F238E27FC236}">
                <a16:creationId xmlns:a16="http://schemas.microsoft.com/office/drawing/2014/main" id="{61375214-E7F5-4BF8-ADC8-7641832EF4C5}"/>
              </a:ext>
            </a:extLst>
          </p:cNvPr>
          <p:cNvSpPr/>
          <p:nvPr/>
        </p:nvSpPr>
        <p:spPr>
          <a:xfrm>
            <a:off x="6536715" y="4959359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" name="Shape 337">
            <a:extLst>
              <a:ext uri="{FF2B5EF4-FFF2-40B4-BE49-F238E27FC236}">
                <a16:creationId xmlns:a16="http://schemas.microsoft.com/office/drawing/2014/main" id="{1524D8A4-396D-4207-9A7D-CD3DB6E68EF5}"/>
              </a:ext>
            </a:extLst>
          </p:cNvPr>
          <p:cNvSpPr/>
          <p:nvPr/>
        </p:nvSpPr>
        <p:spPr>
          <a:xfrm flipV="1">
            <a:off x="6505840" y="3899261"/>
            <a:ext cx="469486" cy="345711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5" name="Shape 338">
            <a:extLst>
              <a:ext uri="{FF2B5EF4-FFF2-40B4-BE49-F238E27FC236}">
                <a16:creationId xmlns:a16="http://schemas.microsoft.com/office/drawing/2014/main" id="{4513D1B0-8062-4B7D-B81C-11BB4BA41F18}"/>
              </a:ext>
            </a:extLst>
          </p:cNvPr>
          <p:cNvSpPr/>
          <p:nvPr/>
        </p:nvSpPr>
        <p:spPr>
          <a:xfrm>
            <a:off x="7006748" y="3601466"/>
            <a:ext cx="395484" cy="395465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" name="Shape 339">
            <a:extLst>
              <a:ext uri="{FF2B5EF4-FFF2-40B4-BE49-F238E27FC236}">
                <a16:creationId xmlns:a16="http://schemas.microsoft.com/office/drawing/2014/main" id="{D713B742-6647-40A6-B753-9308D633514F}"/>
              </a:ext>
            </a:extLst>
          </p:cNvPr>
          <p:cNvSpPr/>
          <p:nvPr/>
        </p:nvSpPr>
        <p:spPr>
          <a:xfrm>
            <a:off x="6291007" y="4057800"/>
            <a:ext cx="395484" cy="395465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5506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30C32-0322-4EF4-8DB1-FECB2D68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H2MCMLT/Metropolis Light Transport(MLT)</a:t>
            </a:r>
            <a:endParaRPr lang="zh-CN" altLang="en-US" dirty="0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EE1CC24D-CC2B-430E-BA8A-FDCA9D51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4984" y="1690688"/>
            <a:ext cx="6487040" cy="48652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64">
            <a:extLst>
              <a:ext uri="{FF2B5EF4-FFF2-40B4-BE49-F238E27FC236}">
                <a16:creationId xmlns:a16="http://schemas.microsoft.com/office/drawing/2014/main" id="{CFFAFE3E-E134-4896-9145-FC3BE4CB0342}"/>
              </a:ext>
            </a:extLst>
          </p:cNvPr>
          <p:cNvSpPr/>
          <p:nvPr/>
        </p:nvSpPr>
        <p:spPr>
          <a:xfrm rot="2298142">
            <a:off x="6103731" y="2487795"/>
            <a:ext cx="909956" cy="3271077"/>
          </a:xfrm>
          <a:prstGeom prst="ellipse">
            <a:avLst/>
          </a:prstGeom>
          <a:ln w="127000">
            <a:solidFill>
              <a:srgbClr val="9CBB59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" name="Shape 366">
            <a:extLst>
              <a:ext uri="{FF2B5EF4-FFF2-40B4-BE49-F238E27FC236}">
                <a16:creationId xmlns:a16="http://schemas.microsoft.com/office/drawing/2014/main" id="{660EC20E-7B45-45F6-BF0C-8CD56956FD94}"/>
              </a:ext>
            </a:extLst>
          </p:cNvPr>
          <p:cNvSpPr/>
          <p:nvPr/>
        </p:nvSpPr>
        <p:spPr>
          <a:xfrm>
            <a:off x="6979817" y="3212524"/>
            <a:ext cx="395485" cy="395465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" name="Shape 367">
            <a:extLst>
              <a:ext uri="{FF2B5EF4-FFF2-40B4-BE49-F238E27FC236}">
                <a16:creationId xmlns:a16="http://schemas.microsoft.com/office/drawing/2014/main" id="{82F6A7DC-A931-44EC-A8DD-F982849C33BC}"/>
              </a:ext>
            </a:extLst>
          </p:cNvPr>
          <p:cNvSpPr/>
          <p:nvPr/>
        </p:nvSpPr>
        <p:spPr>
          <a:xfrm flipV="1">
            <a:off x="6596621" y="3552832"/>
            <a:ext cx="454692" cy="55629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" name="Shape 368">
            <a:extLst>
              <a:ext uri="{FF2B5EF4-FFF2-40B4-BE49-F238E27FC236}">
                <a16:creationId xmlns:a16="http://schemas.microsoft.com/office/drawing/2014/main" id="{ABD9E3A5-25DA-49C1-AF54-E76F4BC9E2E3}"/>
              </a:ext>
            </a:extLst>
          </p:cNvPr>
          <p:cNvSpPr/>
          <p:nvPr/>
        </p:nvSpPr>
        <p:spPr>
          <a:xfrm>
            <a:off x="6360967" y="3925601"/>
            <a:ext cx="395484" cy="395465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hape 369">
            <a:extLst>
              <a:ext uri="{FF2B5EF4-FFF2-40B4-BE49-F238E27FC236}">
                <a16:creationId xmlns:a16="http://schemas.microsoft.com/office/drawing/2014/main" id="{0F86ECE3-0E85-4DF7-9AB3-041310AC178C}"/>
              </a:ext>
            </a:extLst>
          </p:cNvPr>
          <p:cNvSpPr/>
          <p:nvPr/>
        </p:nvSpPr>
        <p:spPr>
          <a:xfrm>
            <a:off x="7595633" y="4341007"/>
            <a:ext cx="1946633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solidFill>
                  <a:srgbClr val="6B872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proposal </a:t>
            </a:r>
            <a:br/>
            <a: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211396034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78959-8D70-410B-AD9C-978A1C6B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H2MCMLT/Quadratic Approximation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03344-0D0D-4486-9B27-522EDDFB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1DA6D703-DAE7-4D24-AE0A-9326915E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20" y="1825625"/>
            <a:ext cx="5961373" cy="447103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425">
            <a:extLst>
              <a:ext uri="{FF2B5EF4-FFF2-40B4-BE49-F238E27FC236}">
                <a16:creationId xmlns:a16="http://schemas.microsoft.com/office/drawing/2014/main" id="{D4BD3260-018C-40BD-B8FC-127B197A4167}"/>
              </a:ext>
            </a:extLst>
          </p:cNvPr>
          <p:cNvSpPr/>
          <p:nvPr/>
        </p:nvSpPr>
        <p:spPr>
          <a:xfrm>
            <a:off x="5857967" y="4347179"/>
            <a:ext cx="4353617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t>original contribution </a:t>
            </a:r>
          </a:p>
          <a:p>
            <a:pPr algn="ctr"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t>(only known at sample)</a:t>
            </a:r>
          </a:p>
        </p:txBody>
      </p:sp>
      <p:sp>
        <p:nvSpPr>
          <p:cNvPr id="9" name="Shape 427">
            <a:extLst>
              <a:ext uri="{FF2B5EF4-FFF2-40B4-BE49-F238E27FC236}">
                <a16:creationId xmlns:a16="http://schemas.microsoft.com/office/drawing/2014/main" id="{71065E60-DEA2-4B6D-ADEB-56993095C991}"/>
              </a:ext>
            </a:extLst>
          </p:cNvPr>
          <p:cNvSpPr/>
          <p:nvPr/>
        </p:nvSpPr>
        <p:spPr>
          <a:xfrm>
            <a:off x="5277086" y="3707147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5544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0CB4B-F364-4C34-96C6-54436E2B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H2MCMLT/Quadratic Approximation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7C4A3-F05C-402B-BC8B-2160B56B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log_approx.png">
            <a:extLst>
              <a:ext uri="{FF2B5EF4-FFF2-40B4-BE49-F238E27FC236}">
                <a16:creationId xmlns:a16="http://schemas.microsoft.com/office/drawing/2014/main" id="{4780CB5F-E269-4218-A998-FF88556A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8" y="1825625"/>
            <a:ext cx="5956300" cy="446722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433">
            <a:extLst>
              <a:ext uri="{FF2B5EF4-FFF2-40B4-BE49-F238E27FC236}">
                <a16:creationId xmlns:a16="http://schemas.microsoft.com/office/drawing/2014/main" id="{C042F0B2-373C-47B0-B182-DE59235B36BB}"/>
              </a:ext>
            </a:extLst>
          </p:cNvPr>
          <p:cNvSpPr/>
          <p:nvPr/>
        </p:nvSpPr>
        <p:spPr>
          <a:xfrm>
            <a:off x="5561043" y="4205497"/>
            <a:ext cx="4938549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t>quadratic approximation</a:t>
            </a:r>
            <a:br/>
            <a:r>
              <a:t>(known everywhere)</a:t>
            </a:r>
          </a:p>
        </p:txBody>
      </p:sp>
      <p:sp>
        <p:nvSpPr>
          <p:cNvPr id="9" name="Shape 436">
            <a:extLst>
              <a:ext uri="{FF2B5EF4-FFF2-40B4-BE49-F238E27FC236}">
                <a16:creationId xmlns:a16="http://schemas.microsoft.com/office/drawing/2014/main" id="{920EAFE2-7796-4FFE-BC85-39930DC51B90}"/>
              </a:ext>
            </a:extLst>
          </p:cNvPr>
          <p:cNvSpPr/>
          <p:nvPr/>
        </p:nvSpPr>
        <p:spPr>
          <a:xfrm>
            <a:off x="5228960" y="3399058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4670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5FF64-FEA3-43E5-A3FF-B740BB9D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H2MCMLT/Hamiltonian Monte Carlo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87093-FD4F-4006-8469-8D5BFECF7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traj_1_1.mp4">
            <a:extLst>
              <a:ext uri="{FF2B5EF4-FFF2-40B4-BE49-F238E27FC236}">
                <a16:creationId xmlns:a16="http://schemas.microsoft.com/office/drawing/2014/main" id="{B92A1EF4-7E79-468F-9E62-FB555E0EE9B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6636" y="1813593"/>
            <a:ext cx="4140200" cy="310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log_approx.png">
            <a:extLst>
              <a:ext uri="{FF2B5EF4-FFF2-40B4-BE49-F238E27FC236}">
                <a16:creationId xmlns:a16="http://schemas.microsoft.com/office/drawing/2014/main" id="{EC14A073-55BF-4E42-812C-B19468388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367" y="2187052"/>
            <a:ext cx="3741065" cy="28057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65">
            <a:extLst>
              <a:ext uri="{FF2B5EF4-FFF2-40B4-BE49-F238E27FC236}">
                <a16:creationId xmlns:a16="http://schemas.microsoft.com/office/drawing/2014/main" id="{972F0BF8-D7AD-4536-BB07-9BF5274BFDAC}"/>
              </a:ext>
            </a:extLst>
          </p:cNvPr>
          <p:cNvSpPr/>
          <p:nvPr/>
        </p:nvSpPr>
        <p:spPr>
          <a:xfrm>
            <a:off x="10004770" y="3280740"/>
            <a:ext cx="1" cy="1243159"/>
          </a:xfrm>
          <a:prstGeom prst="line">
            <a:avLst/>
          </a:prstGeom>
          <a:ln w="889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" name="Shape 466">
            <a:extLst>
              <a:ext uri="{FF2B5EF4-FFF2-40B4-BE49-F238E27FC236}">
                <a16:creationId xmlns:a16="http://schemas.microsoft.com/office/drawing/2014/main" id="{4B473303-94CC-4F59-9F9B-B00C734549EF}"/>
              </a:ext>
            </a:extLst>
          </p:cNvPr>
          <p:cNvSpPr/>
          <p:nvPr/>
        </p:nvSpPr>
        <p:spPr>
          <a:xfrm>
            <a:off x="9372915" y="2472812"/>
            <a:ext cx="1263711" cy="53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gravity</a:t>
            </a:r>
          </a:p>
        </p:txBody>
      </p:sp>
      <p:sp>
        <p:nvSpPr>
          <p:cNvPr id="8" name="Shape 467">
            <a:extLst>
              <a:ext uri="{FF2B5EF4-FFF2-40B4-BE49-F238E27FC236}">
                <a16:creationId xmlns:a16="http://schemas.microsoft.com/office/drawing/2014/main" id="{EFDB34F9-4698-48AA-BAD3-B6CFA245BA58}"/>
              </a:ext>
            </a:extLst>
          </p:cNvPr>
          <p:cNvSpPr/>
          <p:nvPr/>
        </p:nvSpPr>
        <p:spPr>
          <a:xfrm>
            <a:off x="7508669" y="3253331"/>
            <a:ext cx="257293" cy="25728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" name="Shape 468">
            <a:extLst>
              <a:ext uri="{FF2B5EF4-FFF2-40B4-BE49-F238E27FC236}">
                <a16:creationId xmlns:a16="http://schemas.microsoft.com/office/drawing/2014/main" id="{99F95753-A27C-4CBE-8D51-5C916FD03064}"/>
              </a:ext>
            </a:extLst>
          </p:cNvPr>
          <p:cNvSpPr/>
          <p:nvPr/>
        </p:nvSpPr>
        <p:spPr>
          <a:xfrm>
            <a:off x="6337757" y="5037599"/>
            <a:ext cx="2610308" cy="86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flipped quadratic landscape</a:t>
            </a:r>
          </a:p>
        </p:txBody>
      </p:sp>
      <p:sp>
        <p:nvSpPr>
          <p:cNvPr id="10" name="Shape 469">
            <a:extLst>
              <a:ext uri="{FF2B5EF4-FFF2-40B4-BE49-F238E27FC236}">
                <a16:creationId xmlns:a16="http://schemas.microsoft.com/office/drawing/2014/main" id="{8CD9FEBF-A41A-413B-82CB-71C8B90A2577}"/>
              </a:ext>
            </a:extLst>
          </p:cNvPr>
          <p:cNvSpPr/>
          <p:nvPr/>
        </p:nvSpPr>
        <p:spPr>
          <a:xfrm>
            <a:off x="2361051" y="5037599"/>
            <a:ext cx="2610307" cy="86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quadratic landscape</a:t>
            </a:r>
          </a:p>
        </p:txBody>
      </p:sp>
    </p:spTree>
    <p:extLst>
      <p:ext uri="{BB962C8B-B14F-4D97-AF65-F5344CB8AC3E}">
        <p14:creationId xmlns:p14="http://schemas.microsoft.com/office/powerpoint/2010/main" val="38285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2B410-B1BE-44DE-B7D2-7FD22EF9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H2MCMLT/Closed Form HMC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13B6A9-9034-44CF-A643-400F46BFB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traj_64.mp4">
            <a:extLst>
              <a:ext uri="{FF2B5EF4-FFF2-40B4-BE49-F238E27FC236}">
                <a16:creationId xmlns:a16="http://schemas.microsoft.com/office/drawing/2014/main" id="{5DC724EE-1E8F-4D2D-82A4-DF3F265B9D0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5929" y="1709151"/>
            <a:ext cx="6807200" cy="51054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12">
            <a:extLst>
              <a:ext uri="{FF2B5EF4-FFF2-40B4-BE49-F238E27FC236}">
                <a16:creationId xmlns:a16="http://schemas.microsoft.com/office/drawing/2014/main" id="{C3B50E6C-29DC-4AED-B7FE-2E85648FBDBE}"/>
              </a:ext>
            </a:extLst>
          </p:cNvPr>
          <p:cNvSpPr/>
          <p:nvPr/>
        </p:nvSpPr>
        <p:spPr>
          <a:xfrm>
            <a:off x="9223718" y="4740505"/>
            <a:ext cx="1" cy="1243159"/>
          </a:xfrm>
          <a:prstGeom prst="line">
            <a:avLst/>
          </a:prstGeom>
          <a:ln w="889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" name="Shape 513">
            <a:extLst>
              <a:ext uri="{FF2B5EF4-FFF2-40B4-BE49-F238E27FC236}">
                <a16:creationId xmlns:a16="http://schemas.microsoft.com/office/drawing/2014/main" id="{B5CFA182-F95D-404B-84A0-C55C5AF4D8FD}"/>
              </a:ext>
            </a:extLst>
          </p:cNvPr>
          <p:cNvSpPr/>
          <p:nvPr/>
        </p:nvSpPr>
        <p:spPr>
          <a:xfrm>
            <a:off x="8591863" y="3974449"/>
            <a:ext cx="1263710" cy="53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gravity</a:t>
            </a:r>
          </a:p>
        </p:txBody>
      </p:sp>
      <p:sp>
        <p:nvSpPr>
          <p:cNvPr id="7" name="Shape 514">
            <a:extLst>
              <a:ext uri="{FF2B5EF4-FFF2-40B4-BE49-F238E27FC236}">
                <a16:creationId xmlns:a16="http://schemas.microsoft.com/office/drawing/2014/main" id="{97C23AD9-CD33-4091-9EF0-9F4B7DB3529B}"/>
              </a:ext>
            </a:extLst>
          </p:cNvPr>
          <p:cNvSpPr/>
          <p:nvPr/>
        </p:nvSpPr>
        <p:spPr>
          <a:xfrm>
            <a:off x="4902598" y="3132524"/>
            <a:ext cx="2533862" cy="2533861"/>
          </a:xfrm>
          <a:prstGeom prst="ellipse">
            <a:avLst/>
          </a:prstGeom>
          <a:ln w="127000">
            <a:solidFill>
              <a:schemeClr val="accent6">
                <a:alpha val="50426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Shape 515">
            <a:extLst>
              <a:ext uri="{FF2B5EF4-FFF2-40B4-BE49-F238E27FC236}">
                <a16:creationId xmlns:a16="http://schemas.microsoft.com/office/drawing/2014/main" id="{D6A4CCC7-ADA8-47DC-A14D-6A5BAB9F34A7}"/>
              </a:ext>
            </a:extLst>
          </p:cNvPr>
          <p:cNvSpPr/>
          <p:nvPr/>
        </p:nvSpPr>
        <p:spPr>
          <a:xfrm flipV="1">
            <a:off x="6374825" y="4193634"/>
            <a:ext cx="884040" cy="122681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" name="Shape 516">
            <a:extLst>
              <a:ext uri="{FF2B5EF4-FFF2-40B4-BE49-F238E27FC236}">
                <a16:creationId xmlns:a16="http://schemas.microsoft.com/office/drawing/2014/main" id="{1E061CE7-4015-409B-BCC4-AACE5E8EC652}"/>
              </a:ext>
            </a:extLst>
          </p:cNvPr>
          <p:cNvSpPr/>
          <p:nvPr/>
        </p:nvSpPr>
        <p:spPr>
          <a:xfrm flipH="1" flipV="1">
            <a:off x="5824377" y="3589521"/>
            <a:ext cx="303647" cy="557190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" name="Shape 517">
            <a:extLst>
              <a:ext uri="{FF2B5EF4-FFF2-40B4-BE49-F238E27FC236}">
                <a16:creationId xmlns:a16="http://schemas.microsoft.com/office/drawing/2014/main" id="{93DA5B6C-1AEA-486C-9F28-5189F6AAB9FE}"/>
              </a:ext>
            </a:extLst>
          </p:cNvPr>
          <p:cNvSpPr/>
          <p:nvPr/>
        </p:nvSpPr>
        <p:spPr>
          <a:xfrm>
            <a:off x="6273225" y="4475654"/>
            <a:ext cx="446676" cy="893449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" name="Shape 518">
            <a:extLst>
              <a:ext uri="{FF2B5EF4-FFF2-40B4-BE49-F238E27FC236}">
                <a16:creationId xmlns:a16="http://schemas.microsoft.com/office/drawing/2014/main" id="{2480D1B9-D647-4E01-B922-A1E4439F04D0}"/>
              </a:ext>
            </a:extLst>
          </p:cNvPr>
          <p:cNvSpPr/>
          <p:nvPr/>
        </p:nvSpPr>
        <p:spPr>
          <a:xfrm flipH="1">
            <a:off x="5276785" y="4323254"/>
            <a:ext cx="717041" cy="1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" name="Shape 519">
            <a:extLst>
              <a:ext uri="{FF2B5EF4-FFF2-40B4-BE49-F238E27FC236}">
                <a16:creationId xmlns:a16="http://schemas.microsoft.com/office/drawing/2014/main" id="{77624D22-624B-4CDD-B72D-20DF251278C4}"/>
              </a:ext>
            </a:extLst>
          </p:cNvPr>
          <p:cNvSpPr/>
          <p:nvPr/>
        </p:nvSpPr>
        <p:spPr>
          <a:xfrm>
            <a:off x="2004519" y="3543249"/>
            <a:ext cx="314412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chemeClr val="accent6">
                    <a:satOff val="-35873"/>
                    <a:lumOff val="-1243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Gaussian</a:t>
            </a:r>
          </a:p>
          <a:p>
            <a:pPr algn="ctr">
              <a:defRPr sz="2400">
                <a:solidFill>
                  <a:schemeClr val="accent6">
                    <a:satOff val="-35873"/>
                    <a:lumOff val="-1243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initial velocity</a:t>
            </a:r>
          </a:p>
        </p:txBody>
      </p:sp>
    </p:spTree>
    <p:extLst>
      <p:ext uri="{BB962C8B-B14F-4D97-AF65-F5344CB8AC3E}">
        <p14:creationId xmlns:p14="http://schemas.microsoft.com/office/powerpoint/2010/main" val="1440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A8368-541C-46FD-A59B-9259EAA7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H2MCMLT/H2MC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C9EFE-427E-4898-9273-56B2994D7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给定当前采样点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利用自动微分算出</a:t>
            </a:r>
            <a:r>
              <a:rPr lang="en-US" altLang="zh-CN" sz="2000" dirty="0"/>
              <a:t>Gradient Vector, Hessian Matrix  </a:t>
            </a:r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利用</a:t>
            </a:r>
            <a:r>
              <a:rPr lang="en-US" altLang="zh-CN" sz="2000" dirty="0"/>
              <a:t>Hessian Matrix</a:t>
            </a:r>
            <a:r>
              <a:rPr lang="zh-CN" altLang="en-US" sz="2000" dirty="0"/>
              <a:t>等</a:t>
            </a:r>
            <a:r>
              <a:rPr lang="en-US" altLang="zh-CN" sz="2000" dirty="0"/>
              <a:t>, </a:t>
            </a:r>
            <a:r>
              <a:rPr lang="zh-CN" altLang="en-US" sz="2000" dirty="0"/>
              <a:t>计算出</a:t>
            </a:r>
            <a:r>
              <a:rPr lang="en-US" altLang="zh-CN" sz="2000" dirty="0"/>
              <a:t>(</a:t>
            </a:r>
            <a:r>
              <a:rPr lang="zh-CN" altLang="en-US" sz="2000" dirty="0"/>
              <a:t>多维</a:t>
            </a:r>
            <a:r>
              <a:rPr lang="en-US" altLang="zh-CN" sz="2000" dirty="0"/>
              <a:t>)</a:t>
            </a:r>
            <a:r>
              <a:rPr lang="zh-CN" altLang="en-US" sz="2000" dirty="0"/>
              <a:t>高斯分布的均值与方差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高斯分布随机一个动量</a:t>
            </a:r>
            <a:r>
              <a:rPr lang="en-US" altLang="zh-CN" sz="2000" dirty="0"/>
              <a:t>, </a:t>
            </a:r>
            <a:r>
              <a:rPr lang="zh-CN" altLang="en-US" sz="2000" dirty="0"/>
              <a:t>用</a:t>
            </a:r>
            <a:r>
              <a:rPr lang="en-US" altLang="zh-CN" sz="2000" dirty="0"/>
              <a:t>HMC</a:t>
            </a:r>
            <a:r>
              <a:rPr lang="zh-CN" altLang="en-US" sz="2000" dirty="0"/>
              <a:t>二次逼近解析式算出一个</a:t>
            </a:r>
            <a:r>
              <a:rPr lang="en-US" altLang="zh-CN" sz="2000" dirty="0"/>
              <a:t>proposal state (</a:t>
            </a:r>
            <a:r>
              <a:rPr lang="zh-CN" altLang="en-US" sz="2000" dirty="0"/>
              <a:t>待定状态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以一定概率转移到待定状态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重复以上过程</a:t>
            </a:r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4FB7A394-C23C-4382-BF71-A99AD055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704" y="4770420"/>
            <a:ext cx="2783439" cy="20875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48">
            <a:extLst>
              <a:ext uri="{FF2B5EF4-FFF2-40B4-BE49-F238E27FC236}">
                <a16:creationId xmlns:a16="http://schemas.microsoft.com/office/drawing/2014/main" id="{A408539A-A19C-4557-AA43-1F1D2558AF59}"/>
              </a:ext>
            </a:extLst>
          </p:cNvPr>
          <p:cNvSpPr/>
          <p:nvPr/>
        </p:nvSpPr>
        <p:spPr>
          <a:xfrm rot="1537921">
            <a:off x="9791127" y="4707557"/>
            <a:ext cx="445618" cy="1650093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9" name="log_func.png">
            <a:extLst>
              <a:ext uri="{FF2B5EF4-FFF2-40B4-BE49-F238E27FC236}">
                <a16:creationId xmlns:a16="http://schemas.microsoft.com/office/drawing/2014/main" id="{D72ACBAE-55C2-45F8-9336-9407A787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34" y="4709474"/>
            <a:ext cx="2783440" cy="208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og_func.png">
            <a:extLst>
              <a:ext uri="{FF2B5EF4-FFF2-40B4-BE49-F238E27FC236}">
                <a16:creationId xmlns:a16="http://schemas.microsoft.com/office/drawing/2014/main" id="{11DC83D8-26F3-49E7-81C9-BA8B5DC8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46" y="4709474"/>
            <a:ext cx="2783440" cy="208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og_func.png">
            <a:extLst>
              <a:ext uri="{FF2B5EF4-FFF2-40B4-BE49-F238E27FC236}">
                <a16:creationId xmlns:a16="http://schemas.microsoft.com/office/drawing/2014/main" id="{AAE36AB3-934A-4B2C-B82B-4C55B18F9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08" y="4709474"/>
            <a:ext cx="2783439" cy="208758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552">
            <a:extLst>
              <a:ext uri="{FF2B5EF4-FFF2-40B4-BE49-F238E27FC236}">
                <a16:creationId xmlns:a16="http://schemas.microsoft.com/office/drawing/2014/main" id="{11685FFD-064B-49C6-AA18-FC94048D8B10}"/>
              </a:ext>
            </a:extLst>
          </p:cNvPr>
          <p:cNvSpPr/>
          <p:nvPr/>
        </p:nvSpPr>
        <p:spPr>
          <a:xfrm>
            <a:off x="5309112" y="5649850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" name="Shape 553">
            <a:extLst>
              <a:ext uri="{FF2B5EF4-FFF2-40B4-BE49-F238E27FC236}">
                <a16:creationId xmlns:a16="http://schemas.microsoft.com/office/drawing/2014/main" id="{B044C396-5830-458C-BCEA-70F38729C409}"/>
              </a:ext>
            </a:extLst>
          </p:cNvPr>
          <p:cNvSpPr/>
          <p:nvPr/>
        </p:nvSpPr>
        <p:spPr>
          <a:xfrm rot="2412072">
            <a:off x="5233245" y="4971738"/>
            <a:ext cx="445618" cy="1650093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" name="Shape 554">
            <a:extLst>
              <a:ext uri="{FF2B5EF4-FFF2-40B4-BE49-F238E27FC236}">
                <a16:creationId xmlns:a16="http://schemas.microsoft.com/office/drawing/2014/main" id="{F14A8FA1-3EDE-43F0-AE69-043344C14CFE}"/>
              </a:ext>
            </a:extLst>
          </p:cNvPr>
          <p:cNvSpPr/>
          <p:nvPr/>
        </p:nvSpPr>
        <p:spPr>
          <a:xfrm flipV="1">
            <a:off x="5555329" y="5435812"/>
            <a:ext cx="244785" cy="244785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" name="Shape 555">
            <a:extLst>
              <a:ext uri="{FF2B5EF4-FFF2-40B4-BE49-F238E27FC236}">
                <a16:creationId xmlns:a16="http://schemas.microsoft.com/office/drawing/2014/main" id="{31A3FD9D-0521-49B3-A74D-2E8E77F522AA}"/>
              </a:ext>
            </a:extLst>
          </p:cNvPr>
          <p:cNvSpPr/>
          <p:nvPr/>
        </p:nvSpPr>
        <p:spPr>
          <a:xfrm>
            <a:off x="2930895" y="5649850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" name="Shape 556">
            <a:extLst>
              <a:ext uri="{FF2B5EF4-FFF2-40B4-BE49-F238E27FC236}">
                <a16:creationId xmlns:a16="http://schemas.microsoft.com/office/drawing/2014/main" id="{C20C1F37-CECD-4212-A3E7-453DBD833B5C}"/>
              </a:ext>
            </a:extLst>
          </p:cNvPr>
          <p:cNvSpPr/>
          <p:nvPr/>
        </p:nvSpPr>
        <p:spPr>
          <a:xfrm rot="2412072">
            <a:off x="2855028" y="4971739"/>
            <a:ext cx="445618" cy="1650092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Shape 557">
            <a:extLst>
              <a:ext uri="{FF2B5EF4-FFF2-40B4-BE49-F238E27FC236}">
                <a16:creationId xmlns:a16="http://schemas.microsoft.com/office/drawing/2014/main" id="{F954192B-9911-49F6-9F07-AE9FA805C6CF}"/>
              </a:ext>
            </a:extLst>
          </p:cNvPr>
          <p:cNvSpPr/>
          <p:nvPr/>
        </p:nvSpPr>
        <p:spPr>
          <a:xfrm>
            <a:off x="4176356" y="5579884"/>
            <a:ext cx="615799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7" name="Shape 558">
            <a:extLst>
              <a:ext uri="{FF2B5EF4-FFF2-40B4-BE49-F238E27FC236}">
                <a16:creationId xmlns:a16="http://schemas.microsoft.com/office/drawing/2014/main" id="{957A6EAE-28A9-4A0B-B708-96A39966BEB8}"/>
              </a:ext>
            </a:extLst>
          </p:cNvPr>
          <p:cNvSpPr/>
          <p:nvPr/>
        </p:nvSpPr>
        <p:spPr>
          <a:xfrm>
            <a:off x="6388443" y="5614537"/>
            <a:ext cx="615800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9" name="Shape 559">
            <a:extLst>
              <a:ext uri="{FF2B5EF4-FFF2-40B4-BE49-F238E27FC236}">
                <a16:creationId xmlns:a16="http://schemas.microsoft.com/office/drawing/2014/main" id="{AB2542E4-6E16-4DB7-B870-7F2E0BA03EA1}"/>
              </a:ext>
            </a:extLst>
          </p:cNvPr>
          <p:cNvSpPr/>
          <p:nvPr/>
        </p:nvSpPr>
        <p:spPr>
          <a:xfrm>
            <a:off x="8600529" y="5631684"/>
            <a:ext cx="615799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" name="Shape 560">
            <a:extLst>
              <a:ext uri="{FF2B5EF4-FFF2-40B4-BE49-F238E27FC236}">
                <a16:creationId xmlns:a16="http://schemas.microsoft.com/office/drawing/2014/main" id="{2C73507C-46D3-42A5-BF14-C4282A60237F}"/>
              </a:ext>
            </a:extLst>
          </p:cNvPr>
          <p:cNvSpPr/>
          <p:nvPr/>
        </p:nvSpPr>
        <p:spPr>
          <a:xfrm rot="1537921">
            <a:off x="7828158" y="4663701"/>
            <a:ext cx="445618" cy="1650093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" name="Shape 561">
            <a:extLst>
              <a:ext uri="{FF2B5EF4-FFF2-40B4-BE49-F238E27FC236}">
                <a16:creationId xmlns:a16="http://schemas.microsoft.com/office/drawing/2014/main" id="{40D3912A-E8B5-4E23-8B1D-200E0FA01B23}"/>
              </a:ext>
            </a:extLst>
          </p:cNvPr>
          <p:cNvSpPr/>
          <p:nvPr/>
        </p:nvSpPr>
        <p:spPr>
          <a:xfrm>
            <a:off x="7916725" y="5324723"/>
            <a:ext cx="293884" cy="293869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" name="Shape 562">
            <a:extLst>
              <a:ext uri="{FF2B5EF4-FFF2-40B4-BE49-F238E27FC236}">
                <a16:creationId xmlns:a16="http://schemas.microsoft.com/office/drawing/2014/main" id="{BBF633C4-C8D0-4B53-BB5D-6118479DB5D3}"/>
              </a:ext>
            </a:extLst>
          </p:cNvPr>
          <p:cNvSpPr/>
          <p:nvPr/>
        </p:nvSpPr>
        <p:spPr>
          <a:xfrm>
            <a:off x="5719183" y="5171643"/>
            <a:ext cx="292101" cy="292086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" name="Shape 563">
            <a:extLst>
              <a:ext uri="{FF2B5EF4-FFF2-40B4-BE49-F238E27FC236}">
                <a16:creationId xmlns:a16="http://schemas.microsoft.com/office/drawing/2014/main" id="{95694B79-449E-4AC6-9B8F-2BFDE4A49578}"/>
              </a:ext>
            </a:extLst>
          </p:cNvPr>
          <p:cNvSpPr/>
          <p:nvPr/>
        </p:nvSpPr>
        <p:spPr>
          <a:xfrm flipV="1">
            <a:off x="9985666" y="5088362"/>
            <a:ext cx="228386" cy="47232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9" name="Shape 564">
            <a:extLst>
              <a:ext uri="{FF2B5EF4-FFF2-40B4-BE49-F238E27FC236}">
                <a16:creationId xmlns:a16="http://schemas.microsoft.com/office/drawing/2014/main" id="{B543CED7-8994-409B-90F1-9E18AA77D289}"/>
              </a:ext>
            </a:extLst>
          </p:cNvPr>
          <p:cNvSpPr/>
          <p:nvPr/>
        </p:nvSpPr>
        <p:spPr>
          <a:xfrm>
            <a:off x="10091016" y="4803343"/>
            <a:ext cx="292101" cy="292086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565">
            <a:extLst>
              <a:ext uri="{FF2B5EF4-FFF2-40B4-BE49-F238E27FC236}">
                <a16:creationId xmlns:a16="http://schemas.microsoft.com/office/drawing/2014/main" id="{863BA71A-799C-4587-A321-8BFCE7A8DB30}"/>
              </a:ext>
            </a:extLst>
          </p:cNvPr>
          <p:cNvSpPr/>
          <p:nvPr/>
        </p:nvSpPr>
        <p:spPr>
          <a:xfrm>
            <a:off x="9866994" y="5385668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2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/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04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3606A-8F7E-4706-8042-51BE76BF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3042E7-3833-4161-9105-0F8B50283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一些实验结果</a:t>
            </a:r>
          </a:p>
        </p:txBody>
      </p:sp>
    </p:spTree>
    <p:extLst>
      <p:ext uri="{BB962C8B-B14F-4D97-AF65-F5344CB8AC3E}">
        <p14:creationId xmlns:p14="http://schemas.microsoft.com/office/powerpoint/2010/main" val="78658464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9BAC333-E524-448C-B7E8-831D5FB0A5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63750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0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9BAC333-E524-448C-B7E8-831D5FB0A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637507"/>
              </a:xfrm>
              <a:blipFill>
                <a:blip r:embed="rId2"/>
                <a:stretch>
                  <a:fillRect t="-39423" b="-4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288BE3-73E0-4D8A-B70C-5F6EE28DE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9708641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DCD86-3077-46C8-83EA-DB823E19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Inversion 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7C186D-489A-45C8-9488-D671363D1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317110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BF668-971C-4FF8-8B10-8AF8873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Rejection Sampling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1728DB-02F6-4400-B3AB-99924F1BC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733032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D3975-49D6-483B-9BE5-84EA749C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Metropolis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3E503E-93E9-495D-8854-25206906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6226861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19A97-433C-4181-B242-F027A3F1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Hamiltonian Monte Carlo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D0CA56-64CA-40F7-B392-4F3BF3952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175260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A8944-EF60-438A-A8DA-02A54A42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Hessian-Hamiltonian Monte Carlo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5B8C5E-051D-4148-BE3E-8B0190F2A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731916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AC6AC-726E-4C17-92C1-9F8481B2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C8454A7-4991-4A8E-AD6A-3914871DE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06" y="1027906"/>
            <a:ext cx="9025188" cy="5325316"/>
          </a:xfrm>
        </p:spPr>
      </p:pic>
    </p:spTree>
    <p:extLst>
      <p:ext uri="{BB962C8B-B14F-4D97-AF65-F5344CB8AC3E}">
        <p14:creationId xmlns:p14="http://schemas.microsoft.com/office/powerpoint/2010/main" val="323086156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0FEDD-ADFE-4B4C-BF51-4103A0C4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4901B3-FF88-4E58-B4CA-523DB6B8D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42" y="1454335"/>
            <a:ext cx="8314271" cy="4754004"/>
          </a:xfrm>
        </p:spPr>
      </p:pic>
    </p:spTree>
    <p:extLst>
      <p:ext uri="{BB962C8B-B14F-4D97-AF65-F5344CB8AC3E}">
        <p14:creationId xmlns:p14="http://schemas.microsoft.com/office/powerpoint/2010/main" val="40880928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C61F4-346A-4034-A42F-7A329F93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6618E06-B25B-4119-8C68-BEC890CC36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12" y="1825625"/>
            <a:ext cx="7730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659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/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2C7C0-13F8-4A49-815B-9B9E91C1B934}"/>
                  </a:ext>
                </a:extLst>
              </p:cNvPr>
              <p:cNvSpPr txBox="1"/>
              <p:nvPr/>
            </p:nvSpPr>
            <p:spPr>
              <a:xfrm>
                <a:off x="2179228" y="3958749"/>
                <a:ext cx="745756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zh-CN" altLang="en-US" sz="28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2C7C0-13F8-4A49-815B-9B9E91C1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28" y="3958749"/>
                <a:ext cx="7457560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0021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70AD5-FBB2-48EB-A305-ECB94A83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更高级的内容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BC4ABB-986D-4882-AB8D-E131CC782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3" y="4538551"/>
            <a:ext cx="8580510" cy="21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B8FFD3-E010-4A18-AF2D-51311983E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603" y="1413744"/>
            <a:ext cx="8446794" cy="30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8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2884</TotalTime>
  <Words>2420</Words>
  <Application>Microsoft Office PowerPoint</Application>
  <PresentationFormat>宽屏</PresentationFormat>
  <Paragraphs>420</Paragraphs>
  <Slides>90</Slides>
  <Notes>60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99" baseType="lpstr">
      <vt:lpstr>ヒラギノ角ゴ ProN W3</vt:lpstr>
      <vt:lpstr>等线</vt:lpstr>
      <vt:lpstr>等线 Light</vt:lpstr>
      <vt:lpstr>Arial</vt:lpstr>
      <vt:lpstr>Calibri</vt:lpstr>
      <vt:lpstr>Cambria Math</vt:lpstr>
      <vt:lpstr>Helvetica</vt:lpstr>
      <vt:lpstr>Times New Roman</vt:lpstr>
      <vt:lpstr>Office 主题​​</vt:lpstr>
      <vt:lpstr>可微图形学(渲染)</vt:lpstr>
      <vt:lpstr>内容</vt:lpstr>
      <vt:lpstr>Lecture Notes &amp; Source Code</vt:lpstr>
      <vt:lpstr>内容</vt:lpstr>
      <vt:lpstr>Automatic Differentiation (AD)</vt:lpstr>
      <vt:lpstr>AD/Differentiation</vt:lpstr>
      <vt:lpstr>AD/Differentiation/微分</vt:lpstr>
      <vt:lpstr>AD/Differentiation/微分</vt:lpstr>
      <vt:lpstr>AD/Differentiation/微分</vt:lpstr>
      <vt:lpstr>AD/Differentiation/微分</vt:lpstr>
      <vt:lpstr>AD/Differentiation/符号计算</vt:lpstr>
      <vt:lpstr>AD/Differentiation/数值计算</vt:lpstr>
      <vt:lpstr>AD/Differentiation/Dual Number </vt:lpstr>
      <vt:lpstr>AD/Differentiation/Dual Number </vt:lpstr>
      <vt:lpstr>AD/Differentiation/Dual Number </vt:lpstr>
      <vt:lpstr>AD/Differentiation/Dual Number </vt:lpstr>
      <vt:lpstr>AD/Differentiation/Dual Number </vt:lpstr>
      <vt:lpstr>AD/Forward Mode</vt:lpstr>
      <vt:lpstr>AD/Reverse Mode</vt:lpstr>
      <vt:lpstr>AD/Hyper Dual Number</vt:lpstr>
      <vt:lpstr>AD/Game</vt:lpstr>
      <vt:lpstr>内容</vt:lpstr>
      <vt:lpstr>Monte Carlo (MC)</vt:lpstr>
      <vt:lpstr>MC/Inversion Method</vt:lpstr>
      <vt:lpstr>MC/Inversion Method</vt:lpstr>
      <vt:lpstr>MC/Inversion Method</vt:lpstr>
      <vt:lpstr>MC/Inversion Method</vt:lpstr>
      <vt:lpstr>MC/Sample</vt:lpstr>
      <vt:lpstr>MC/Rejection Method</vt:lpstr>
      <vt:lpstr>MC/Sample</vt:lpstr>
      <vt:lpstr>内容</vt:lpstr>
      <vt:lpstr>Markov Chain Monte Carlo (MCMC)</vt:lpstr>
      <vt:lpstr>MCMC/Markov Chain</vt:lpstr>
      <vt:lpstr>MCMC/Markov Chain</vt:lpstr>
      <vt:lpstr>MCMC/Markov Chain</vt:lpstr>
      <vt:lpstr>MCMC/Markov Chain</vt:lpstr>
      <vt:lpstr>MCMC/Metropolis-Hastings</vt:lpstr>
      <vt:lpstr>MCMC/Metropolis-Hastings</vt:lpstr>
      <vt:lpstr>MCMC/Metropolis-Hastings</vt:lpstr>
      <vt:lpstr>MCMC/Metropolis-Hastings</vt:lpstr>
      <vt:lpstr>MCMC/Hamiltonian Monte Carlo</vt:lpstr>
      <vt:lpstr>MCMC/Hamiltonian Monte Carlo</vt:lpstr>
      <vt:lpstr>MCMC/Hamiltonian Monte Carlo</vt:lpstr>
      <vt:lpstr>MCMC/Hamiltonian Monte Carlo</vt:lpstr>
      <vt:lpstr>MCMC/Hamiltonian Monte Carlo</vt:lpstr>
      <vt:lpstr>MCMC/Hamiltonian Monte Carlo</vt:lpstr>
      <vt:lpstr>内容</vt:lpstr>
      <vt:lpstr>Path Tracing and Bidirectional Path Tracing (PT&amp;BDPT)</vt:lpstr>
      <vt:lpstr>PT&amp;BDPT</vt:lpstr>
      <vt:lpstr>PT&amp;BDPT/BRDF(双向反射分布函数)</vt:lpstr>
      <vt:lpstr>PT&amp;BDPT/Path Tracing</vt:lpstr>
      <vt:lpstr>PT&amp;BDPT/Path Tracing</vt:lpstr>
      <vt:lpstr>PT&amp;BDPT/Path Tracing</vt:lpstr>
      <vt:lpstr>PT&amp;BDPT/Bidirectional Path Tracing</vt:lpstr>
      <vt:lpstr>PowerPoint 演示文稿</vt:lpstr>
      <vt:lpstr>PT&amp;BDPT/Sample</vt:lpstr>
      <vt:lpstr>Metropolis Light Transport (MLT)</vt:lpstr>
      <vt:lpstr>内容</vt:lpstr>
      <vt:lpstr>Differentiable Path Tracing (DPT)</vt:lpstr>
      <vt:lpstr>DPT/Inverse Problems</vt:lpstr>
      <vt:lpstr>DPT/Inverse Problems (梯度下降)</vt:lpstr>
      <vt:lpstr>DPT/Inverse Problems as Optimization</vt:lpstr>
      <vt:lpstr>DPT/Path Tracing</vt:lpstr>
      <vt:lpstr>DPT/Visibility on single pixel</vt:lpstr>
      <vt:lpstr>DPT/Differentiate Visibility </vt:lpstr>
      <vt:lpstr>DPT/Differentiate Visibility </vt:lpstr>
      <vt:lpstr>DPT/Importance Sampling</vt:lpstr>
      <vt:lpstr>内容</vt:lpstr>
      <vt:lpstr>Hessian-Hamiltonian Monte Carlo Ray Tracing (H2MCMLT)</vt:lpstr>
      <vt:lpstr>H2MCMLT/Ring Sample</vt:lpstr>
      <vt:lpstr>H2MCMLT/Path Contribution</vt:lpstr>
      <vt:lpstr>H2MCMLT/Metropolis Light Transport(MLT)</vt:lpstr>
      <vt:lpstr>H2MCMLT/Metropolis Light Transport(MLT)</vt:lpstr>
      <vt:lpstr>H2MCMLT/Metropolis Light Transport(MLT)</vt:lpstr>
      <vt:lpstr>H2MCMLT/Quadratic Approximation</vt:lpstr>
      <vt:lpstr>H2MCMLT/Quadratic Approximation</vt:lpstr>
      <vt:lpstr>H2MCMLT/Hamiltonian Monte Carlo</vt:lpstr>
      <vt:lpstr>H2MCMLT/Closed Form HMC</vt:lpstr>
      <vt:lpstr>H2MCMLT/H2MC</vt:lpstr>
      <vt:lpstr>The End</vt:lpstr>
      <vt:lpstr>f(x,y)=(sin⁡(x^2+y^2 )+1)/2</vt:lpstr>
      <vt:lpstr>Monte Carlo Inversion Method</vt:lpstr>
      <vt:lpstr>Monte Carlo Rejection Sampling</vt:lpstr>
      <vt:lpstr>Monte Carlo Metropolis</vt:lpstr>
      <vt:lpstr>Hamiltonian Monte Carlo</vt:lpstr>
      <vt:lpstr>Hessian-Hamiltonian Monte Carlo</vt:lpstr>
      <vt:lpstr>PowerPoint 演示文稿</vt:lpstr>
      <vt:lpstr>PowerPoint 演示文稿</vt:lpstr>
      <vt:lpstr>PowerPoint 演示文稿</vt:lpstr>
      <vt:lpstr>更高级的内容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可微图形学(渲染)</dc:title>
  <dc:creator>zhiyuan luo</dc:creator>
  <cp:lastModifiedBy>zhiyuan luo</cp:lastModifiedBy>
  <cp:revision>243</cp:revision>
  <dcterms:created xsi:type="dcterms:W3CDTF">2020-08-11T14:44:46Z</dcterms:created>
  <dcterms:modified xsi:type="dcterms:W3CDTF">2020-08-20T13:00:26Z</dcterms:modified>
</cp:coreProperties>
</file>